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Helvetica Neue"/>
      <p:regular r:id="rId42"/>
      <p:bold r:id="rId43"/>
      <p:italic r:id="rId44"/>
      <p:boldItalic r:id="rId45"/>
    </p:embeddedFont>
    <p:embeddedFont>
      <p:font typeface="Helvetica Neue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HelveticaNeue-regular.fntdata"/><Relationship Id="rId41" Type="http://schemas.openxmlformats.org/officeDocument/2006/relationships/slide" Target="slides/slide35.xml"/><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HelveticaNeueLight-regular.fntdata"/><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1:notes"/>
          <p:cNvSpPr/>
          <p:nvPr>
            <p:ph idx="2" type="sldImg"/>
          </p:nvPr>
        </p:nvSpPr>
        <p:spPr>
          <a:xfrm>
            <a:off x="89689" y="685619"/>
            <a:ext cx="66786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 name="Google Shape;78;p1:notes"/>
          <p:cNvSpPr txBox="1"/>
          <p:nvPr>
            <p:ph idx="1" type="body"/>
          </p:nvPr>
        </p:nvSpPr>
        <p:spPr>
          <a:xfrm>
            <a:off x="914400" y="4343405"/>
            <a:ext cx="5029200" cy="4114800"/>
          </a:xfrm>
          <a:prstGeom prst="rect">
            <a:avLst/>
          </a:prstGeom>
          <a:noFill/>
          <a:ln>
            <a:noFill/>
          </a:ln>
        </p:spPr>
        <p:txBody>
          <a:bodyPr anchorCtr="0" anchor="t" bIns="45700" lIns="91425" spcFirstLastPara="1" rIns="91425" wrap="square" tIns="45700">
            <a:noAutofit/>
          </a:bodyPr>
          <a:lstStyle/>
          <a:p>
            <a:pPr xmlns:a="http://schemas.openxmlformats.org/drawingml/2006/main" indent="0" lvl="0" marL="0" rtl="0" algn="l">
              <a:lnSpc>
                <a:spcPct val="117999"/>
              </a:lnSpc>
              <a:spcBef>
                <a:spcPts val="0"/>
              </a:spcBef>
              <a:spcAft>
                <a:spcPts val="0"/>
              </a:spcAft>
              <a:buSzPts val="1100"/>
              <a:buNone/>
            </a:pPr>
            <a:r xmlns:a="http://schemas.openxmlformats.org/drawingml/2006/main">
              <a:t/>
            </a:r>
            <a:endParaRPr xmlns:a="http://schemas.openxmlformats.org/drawingml/2006/main"/>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41" name="Google Shape;141;p10: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48" name="Google Shape;148;p11: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55" name="Google Shape;155;p12: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3: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62" name="Google Shape;162;p13: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71" name="Google Shape;171;p14: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77" name="Google Shape;177;p15: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86" name="Google Shape;186;p16: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97" name="Google Shape;197;p17: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8: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314325" lvl="0" marL="457200" rtl="0" algn="l">
              <a:lnSpc>
                <a:spcPct val="150000"/>
              </a:lnSpc>
              <a:spcBef>
                <a:spcPts val="0"/>
              </a:spcBef>
              <a:spcAft>
                <a:spcPts val="0"/>
              </a:spcAft>
              <a:buClr>
                <a:srgbClr val="222222"/>
              </a:buClr>
              <a:buSzPts val="1350"/>
              <a:buChar char="●"/>
            </a:pPr>
            <a:r xmlns:a="http://schemas.openxmlformats.org/drawingml/2006/main">
              <a:rPr lang="vi" sz="1350">
                <a:solidFill>
                  <a:srgbClr val="222222"/>
                </a:solidFill>
                <a:highlight>
                  <a:srgbClr val="FFFFFF"/>
                </a:highlight>
              </a:rPr>
              <a:t>Để giải quyết vấn đề Dữ liệu bị Thiếu, một cách hiệu quả là sử dụng một mô hình để dự đoán giá trị cho Dữ liệu Thiếu đó, dựa trên các giá trị tồn tại trong tập dữ liệu.</a:t>
            </a:r>
            <a:endParaRPr xmlns:a="http://schemas.openxmlformats.org/drawingml/2006/main" sz="1500">
              <a:solidFill>
                <a:schemeClr val="dk1"/>
              </a:solidFill>
              <a:highlight>
                <a:srgbClr val="FFFFFF"/>
              </a:highlight>
            </a:endParaRPr>
          </a:p>
          <a:p>
            <a:pPr xmlns:a="http://schemas.openxmlformats.org/drawingml/2006/main" indent="-314325" lvl="0" marL="457200" rtl="0" algn="l">
              <a:lnSpc>
                <a:spcPct val="150000"/>
              </a:lnSpc>
              <a:spcBef>
                <a:spcPts val="0"/>
              </a:spcBef>
              <a:spcAft>
                <a:spcPts val="0"/>
              </a:spcAft>
              <a:buClr>
                <a:srgbClr val="222222"/>
              </a:buClr>
              <a:buSzPts val="1350"/>
              <a:buChar char="●"/>
            </a:pPr>
            <a:r xmlns:a="http://schemas.openxmlformats.org/drawingml/2006/main">
              <a:rPr lang="vi" sz="1500">
                <a:solidFill>
                  <a:schemeClr val="dk1"/>
                </a:solidFill>
                <a:highlight>
                  <a:srgbClr val="FFFFFF"/>
                </a:highlight>
              </a:rPr>
              <a:t>Về lý thuyết, chúng ta có thể sử dụng bất kỳ thuật toán ML Phân loại / Hồi quy nào để thực hiện công việc áp đặt cho Thiếu dữ liệu, nhưng thực tế chứng minh rằng kNN mang lại hiệu quả tốt hơn, cả về khía cạnh chính xác và phức tạp mức độ khi thực hiện.</a:t>
            </a:r>
            <a:endParaRPr xmlns:a="http://schemas.openxmlformats.org/drawingml/2006/main"/>
          </a:p>
        </p:txBody>
      </p:sp>
      <p:sp>
        <p:nvSpPr>
          <p:cNvPr id="206" name="Google Shape;206;p18: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9: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just">
              <a:lnSpc>
                <a:spcPct val="170000"/>
              </a:lnSpc>
              <a:spcBef>
                <a:spcPts val="0"/>
              </a:spcBef>
              <a:spcAft>
                <a:spcPts val="0"/>
              </a:spcAft>
              <a:buClr>
                <a:schemeClr val="dk1"/>
              </a:buClr>
              <a:buSzPts val="1100"/>
              <a:buFont typeface="Arial"/>
              <a:buNone/>
            </a:pPr>
            <a:r xmlns:a="http://schemas.openxmlformats.org/drawingml/2006/main">
              <a:rPr lang="vi" sz="1500">
                <a:solidFill>
                  <a:schemeClr val="dk1"/>
                </a:solidFill>
                <a:highlight>
                  <a:srgbClr val="FFFFFF"/>
                </a:highlight>
              </a:rPr>
              <a:t>Khi khởi tạo Instance cho </a:t>
            </a:r>
            <a:r xmlns:a="http://schemas.openxmlformats.org/drawingml/2006/main">
              <a:rPr i="1" lang="vi" sz="1500">
                <a:solidFill>
                  <a:schemeClr val="dk1"/>
                </a:solidFill>
                <a:highlight>
                  <a:srgbClr val="FFFFFF"/>
                </a:highlight>
              </a:rPr>
              <a:t>KNNImputer </a:t>
            </a:r>
            <a:r xmlns:a="http://schemas.openxmlformats.org/drawingml/2006/main">
              <a:rPr lang="vi" sz="1500">
                <a:solidFill>
                  <a:schemeClr val="dk1"/>
                </a:solidFill>
                <a:highlight>
                  <a:srgbClr val="FFFFFF"/>
                </a:highlight>
              </a:rPr>
              <a:t>cần quan tâm đến 3 phương tiện tham số:</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1200"/>
              </a:spcBef>
              <a:spcAft>
                <a:spcPts val="0"/>
              </a:spcAft>
              <a:buClr>
                <a:schemeClr val="dk1"/>
              </a:buClr>
              <a:buSzPts val="1500"/>
              <a:buNone/>
            </a:pPr>
            <a:r xmlns:a="http://schemas.openxmlformats.org/drawingml/2006/main">
              <a:rPr lang="vi" sz="1500">
                <a:solidFill>
                  <a:schemeClr val="dk1"/>
                </a:solidFill>
                <a:highlight>
                  <a:srgbClr val="FFFFFF"/>
                </a:highlight>
              </a:rPr>
              <a:t>cận dữ liệu mẫu số lượng ( </a:t>
            </a:r>
            <a:r xmlns:a="http://schemas.openxmlformats.org/drawingml/2006/main">
              <a:rPr i="1" lang="vi" sz="1500">
                <a:solidFill>
                  <a:schemeClr val="dk1"/>
                </a:solidFill>
                <a:highlight>
                  <a:srgbClr val="FFFFFF"/>
                </a:highlight>
              </a:rPr>
              <a:t>n_neighbors </a:t>
            </a:r>
            <a:r xmlns:a="http://schemas.openxmlformats.org/drawingml/2006/main">
              <a:rPr lang="vi" sz="1500">
                <a:solidFill>
                  <a:schemeClr val="dk1"/>
                </a:solidFill>
                <a:highlight>
                  <a:srgbClr val="FFFFFF"/>
                </a:highlight>
              </a:rPr>
              <a:t>)</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Loại cách ( </a:t>
            </a:r>
            <a:r xmlns:a="http://schemas.openxmlformats.org/drawingml/2006/main">
              <a:rPr i="1" lang="vi" sz="1500">
                <a:solidFill>
                  <a:schemeClr val="dk1"/>
                </a:solidFill>
                <a:highlight>
                  <a:srgbClr val="FFFFFF"/>
                </a:highlight>
              </a:rPr>
              <a:t>metric </a:t>
            </a:r>
            <a:r xmlns:a="http://schemas.openxmlformats.org/drawingml/2006/main">
              <a:rPr lang="vi" sz="1500">
                <a:solidFill>
                  <a:schemeClr val="dk1"/>
                </a:solidFill>
                <a:highlight>
                  <a:srgbClr val="FFFFFF"/>
                </a:highlight>
              </a:rPr>
              <a:t>): default is 'nan_euclidean', tức là Euclidean nhưng bỏ qua các dữ liệu còn thiếu *)</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Trọng số ( </a:t>
            </a:r>
            <a:r xmlns:a="http://schemas.openxmlformats.org/drawingml/2006/main">
              <a:rPr i="1" lang="vi" sz="1500">
                <a:solidFill>
                  <a:schemeClr val="dk1"/>
                </a:solidFill>
                <a:highlight>
                  <a:srgbClr val="FFFFFF"/>
                </a:highlight>
              </a:rPr>
              <a:t>weight </a:t>
            </a:r>
            <a:r xmlns:a="http://schemas.openxmlformats.org/drawingml/2006/main">
              <a:rPr lang="vi" sz="1500">
                <a:solidFill>
                  <a:schemeClr val="dk1"/>
                </a:solidFill>
                <a:highlight>
                  <a:srgbClr val="FFFFFF"/>
                </a:highlight>
              </a:rPr>
              <a:t>): sử dụng số trọng lượng giữa các dữ liệu mẫu khi tính khoảng cách. Mặc định giá trị là 'đồng nhất', tức là tất cả các số trọng lượng đều bằng nhau. To let </a:t>
            </a:r>
            <a:r xmlns:a="http://schemas.openxmlformats.org/drawingml/2006/main">
              <a:rPr i="1" lang="vi" sz="1500">
                <a:solidFill>
                  <a:schemeClr val="dk1"/>
                </a:solidFill>
                <a:highlight>
                  <a:srgbClr val="FFFFFF"/>
                </a:highlight>
              </a:rPr>
              <a:t>over sao </a:t>
            </a:r>
            <a:r xmlns:a="http://schemas.openxmlformats.org/drawingml/2006/main">
              <a:rPr lang="vi" sz="1500">
                <a:solidFill>
                  <a:schemeClr val="dk1"/>
                </a:solidFill>
                <a:highlight>
                  <a:srgbClr val="FFFFFF"/>
                </a:highlight>
              </a:rPr>
              <a:t>, ta can use the 'distance' value, tức là dữ liệu mẫu càng gần dữ liệu mẫu cần dự đoán thì số lượng càng cao càng quan trọng.</a:t>
            </a:r>
            <a:endParaRPr xmlns:a="http://schemas.openxmlformats.org/drawingml/2006/main"/>
          </a:p>
        </p:txBody>
      </p:sp>
      <p:sp>
        <p:nvSpPr>
          <p:cNvPr id="213" name="Google Shape;213;p19: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2:notes"/>
          <p:cNvSpPr/>
          <p:nvPr>
            <p:ph idx="2" type="sldImg"/>
          </p:nvPr>
        </p:nvSpPr>
        <p:spPr>
          <a:xfrm>
            <a:off x="89689" y="685619"/>
            <a:ext cx="66786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p2:notes"/>
          <p:cNvSpPr txBox="1"/>
          <p:nvPr>
            <p:ph idx="1" type="body"/>
          </p:nvPr>
        </p:nvSpPr>
        <p:spPr>
          <a:xfrm>
            <a:off x="914400" y="4343405"/>
            <a:ext cx="5029200" cy="4114800"/>
          </a:xfrm>
          <a:prstGeom prst="rect">
            <a:avLst/>
          </a:prstGeom>
          <a:noFill/>
          <a:ln>
            <a:noFill/>
          </a:ln>
        </p:spPr>
        <p:txBody>
          <a:bodyPr anchorCtr="0" anchor="t" bIns="45700" lIns="91425" spcFirstLastPara="1" rIns="91425" wrap="square" tIns="45700">
            <a:noAutofit/>
          </a:bodyPr>
          <a:lstStyle/>
          <a:p>
            <a:pPr xmlns:a="http://schemas.openxmlformats.org/drawingml/2006/main" indent="0" lvl="0" marL="0" rtl="0" algn="l">
              <a:lnSpc>
                <a:spcPct val="117999"/>
              </a:lnSpc>
              <a:spcBef>
                <a:spcPts val="0"/>
              </a:spcBef>
              <a:spcAft>
                <a:spcPts val="0"/>
              </a:spcAft>
              <a:buSzPts val="1100"/>
              <a:buNone/>
            </a:pPr>
            <a:r xmlns:a="http://schemas.openxmlformats.org/drawingml/2006/main">
              <a:t/>
            </a:r>
            <a:endParaRPr xmlns:a="http://schemas.openxmlformats.org/drawingml/2006/main"/>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70000"/>
              </a:lnSpc>
              <a:spcBef>
                <a:spcPts val="0"/>
              </a:spcBef>
              <a:spcAft>
                <a:spcPts val="2300"/>
              </a:spcAft>
              <a:buSzPts val="1100"/>
              <a:buNone/>
            </a:pPr>
            <a:r xmlns:a="http://schemas.openxmlformats.org/drawingml/2006/main">
              <a:t/>
            </a:r>
            <a:endParaRPr xmlns:a="http://schemas.openxmlformats.org/drawingml/2006/main"/>
          </a:p>
        </p:txBody>
      </p:sp>
      <p:sp>
        <p:nvSpPr>
          <p:cNvPr id="224" name="Google Shape;224;p20: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70000"/>
              </a:lnSpc>
              <a:spcBef>
                <a:spcPts val="0"/>
              </a:spcBef>
              <a:spcAft>
                <a:spcPts val="2300"/>
              </a:spcAft>
              <a:buSzPts val="1100"/>
              <a:buNone/>
            </a:pPr>
            <a:r xmlns:a="http://schemas.openxmlformats.org/drawingml/2006/main">
              <a:t/>
            </a:r>
            <a:endParaRPr xmlns:a="http://schemas.openxmlformats.org/drawingml/2006/main"/>
          </a:p>
        </p:txBody>
      </p:sp>
      <p:sp>
        <p:nvSpPr>
          <p:cNvPr id="233" name="Google Shape;233;p21: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just">
              <a:lnSpc>
                <a:spcPct val="170000"/>
              </a:lnSpc>
              <a:spcBef>
                <a:spcPts val="0"/>
              </a:spcBef>
              <a:spcAft>
                <a:spcPts val="0"/>
              </a:spcAft>
              <a:buClr>
                <a:schemeClr val="dk1"/>
              </a:buClr>
              <a:buSzPts val="1100"/>
              <a:buFont typeface="Arial"/>
              <a:buNone/>
            </a:pPr>
            <a:r xmlns:a="http://schemas.openxmlformats.org/drawingml/2006/main">
              <a:rPr lang="vi" sz="1500">
                <a:solidFill>
                  <a:schemeClr val="dk1"/>
                </a:solidFill>
                <a:highlight>
                  <a:srgbClr val="FFFFFF"/>
                </a:highlight>
              </a:rPr>
              <a:t>Khi khởi tạo Instance cho </a:t>
            </a:r>
            <a:r xmlns:a="http://schemas.openxmlformats.org/drawingml/2006/main">
              <a:rPr i="1" lang="vi" sz="1500">
                <a:solidFill>
                  <a:schemeClr val="dk1"/>
                </a:solidFill>
                <a:highlight>
                  <a:srgbClr val="FFFFFF"/>
                </a:highlight>
              </a:rPr>
              <a:t>IterativeImputer </a:t>
            </a:r>
            <a:r xmlns:a="http://schemas.openxmlformats.org/drawingml/2006/main">
              <a:rPr lang="vi" sz="1500">
                <a:solidFill>
                  <a:schemeClr val="dk1"/>
                </a:solidFill>
                <a:highlight>
                  <a:srgbClr val="FFFFFF"/>
                </a:highlight>
              </a:rPr>
              <a:t>cần quan tâm đến 3 phương tiện tham số:</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1200"/>
              </a:spcBef>
              <a:spcAft>
                <a:spcPts val="0"/>
              </a:spcAft>
              <a:buClr>
                <a:schemeClr val="dk1"/>
              </a:buClr>
              <a:buSzPts val="1500"/>
              <a:buNone/>
            </a:pPr>
            <a:r xmlns:a="http://schemas.openxmlformats.org/drawingml/2006/main">
              <a:rPr lang="vi" sz="1500">
                <a:solidFill>
                  <a:schemeClr val="dk1"/>
                </a:solidFill>
                <a:highlight>
                  <a:srgbClr val="FFFFFF"/>
                </a:highlight>
              </a:rPr>
              <a:t>Thuật toán ước lượng ( </a:t>
            </a:r>
            <a:r xmlns:a="http://schemas.openxmlformats.org/drawingml/2006/main">
              <a:rPr i="1" lang="vi" sz="1500">
                <a:solidFill>
                  <a:schemeClr val="dk1"/>
                </a:solidFill>
                <a:highlight>
                  <a:srgbClr val="FFFFFF"/>
                </a:highlight>
              </a:rPr>
              <a:t>công cụ ước lượng </a:t>
            </a:r>
            <a:r xmlns:a="http://schemas.openxmlformats.org/drawingml/2006/main">
              <a:rPr lang="vi" sz="1500">
                <a:solidFill>
                  <a:schemeClr val="dk1"/>
                </a:solidFill>
                <a:highlight>
                  <a:srgbClr val="FFFFFF"/>
                </a:highlight>
              </a:rPr>
              <a:t>): default is 'BayesianRidge'.</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Tự động thực hiện ước lượng ( </a:t>
            </a:r>
            <a:r xmlns:a="http://schemas.openxmlformats.org/drawingml/2006/main">
              <a:rPr i="1" lang="vi" sz="1500">
                <a:solidFill>
                  <a:schemeClr val="dk1"/>
                </a:solidFill>
                <a:highlight>
                  <a:srgbClr val="FFFFFF"/>
                </a:highlight>
              </a:rPr>
              <a:t>imputation_order </a:t>
            </a:r>
            <a:r xmlns:a="http://schemas.openxmlformats.org/drawingml/2006/main">
              <a:rPr lang="vi" sz="1500">
                <a:solidFill>
                  <a:schemeClr val="dk1"/>
                </a:solidFill>
                <a:highlight>
                  <a:srgbClr val="FFFFFF"/>
                </a:highlight>
              </a:rPr>
              <a:t>): default is 'ascending', tức là từ các tính năng có ít đến các tính năng có nhiều Dữ liệu bị thiếu. Ngoài ra còn có các giá trị khác như: giảm dần - từ các tính năng có nhiều tính năng có ít Dữ liệu bị thiếu, roman - từ trái sang phải, arabic - từ phải sang trái, ngẫu nhiên - ngẫu nhiên.</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lượng ( </a:t>
            </a:r>
            <a:r xmlns:a="http://schemas.openxmlformats.org/drawingml/2006/main">
              <a:rPr i="1" lang="vi" sz="1500">
                <a:solidFill>
                  <a:schemeClr val="dk1"/>
                </a:solidFill>
                <a:highlight>
                  <a:srgbClr val="FFFFFF"/>
                </a:highlight>
              </a:rPr>
              <a:t>max_iter </a:t>
            </a:r>
            <a:r xmlns:a="http://schemas.openxmlformats.org/drawingml/2006/main">
              <a:rPr lang="vi" sz="1500">
                <a:solidFill>
                  <a:schemeClr val="dk1"/>
                </a:solidFill>
                <a:highlight>
                  <a:srgbClr val="FFFFFF"/>
                </a:highlight>
              </a:rPr>
              <a:t>): default is 10.</a:t>
            </a:r>
            <a:endParaRPr xmlns:a="http://schemas.openxmlformats.org/drawingml/2006/main"/>
          </a:p>
        </p:txBody>
      </p:sp>
      <p:sp>
        <p:nvSpPr>
          <p:cNvPr id="240" name="Google Shape;240;p22: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just">
              <a:lnSpc>
                <a:spcPct val="170000"/>
              </a:lnSpc>
              <a:spcBef>
                <a:spcPts val="0"/>
              </a:spcBef>
              <a:spcAft>
                <a:spcPts val="0"/>
              </a:spcAft>
              <a:buSzPts val="1100"/>
              <a:buNone/>
            </a:pPr>
            <a:r xmlns:a="http://schemas.openxmlformats.org/drawingml/2006/main">
              <a:rPr lang="vi" sz="1500">
                <a:solidFill>
                  <a:schemeClr val="dk1"/>
                </a:solidFill>
                <a:highlight>
                  <a:srgbClr val="FFFFFF"/>
                </a:highlight>
              </a:rPr>
              <a:t>Khi khởi tạo Instance cho </a:t>
            </a:r>
            <a:r xmlns:a="http://schemas.openxmlformats.org/drawingml/2006/main">
              <a:rPr i="1" lang="vi" sz="1500">
                <a:solidFill>
                  <a:schemeClr val="dk1"/>
                </a:solidFill>
                <a:highlight>
                  <a:srgbClr val="FFFFFF"/>
                </a:highlight>
              </a:rPr>
              <a:t>IterativeImputer </a:t>
            </a:r>
            <a:r xmlns:a="http://schemas.openxmlformats.org/drawingml/2006/main">
              <a:rPr lang="vi" sz="1500">
                <a:solidFill>
                  <a:schemeClr val="dk1"/>
                </a:solidFill>
                <a:highlight>
                  <a:srgbClr val="FFFFFF"/>
                </a:highlight>
              </a:rPr>
              <a:t>cần quan tâm đến 3 truyền số tham số:</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1200"/>
              </a:spcBef>
              <a:spcAft>
                <a:spcPts val="0"/>
              </a:spcAft>
              <a:buClr>
                <a:schemeClr val="dk1"/>
              </a:buClr>
              <a:buSzPts val="1500"/>
              <a:buNone/>
            </a:pPr>
            <a:r xmlns:a="http://schemas.openxmlformats.org/drawingml/2006/main">
              <a:rPr lang="vi" sz="1500">
                <a:solidFill>
                  <a:schemeClr val="dk1"/>
                </a:solidFill>
                <a:highlight>
                  <a:srgbClr val="FFFFFF"/>
                </a:highlight>
              </a:rPr>
              <a:t>Thuật toán ước lượng ( </a:t>
            </a:r>
            <a:r xmlns:a="http://schemas.openxmlformats.org/drawingml/2006/main">
              <a:rPr i="1" lang="vi" sz="1500">
                <a:solidFill>
                  <a:schemeClr val="dk1"/>
                </a:solidFill>
                <a:highlight>
                  <a:srgbClr val="FFFFFF"/>
                </a:highlight>
              </a:rPr>
              <a:t>công cụ ước lượng </a:t>
            </a:r>
            <a:r xmlns:a="http://schemas.openxmlformats.org/drawingml/2006/main">
              <a:rPr lang="vi" sz="1500">
                <a:solidFill>
                  <a:schemeClr val="dk1"/>
                </a:solidFill>
                <a:highlight>
                  <a:srgbClr val="FFFFFF"/>
                </a:highlight>
              </a:rPr>
              <a:t>): default is 'BayesianRidge'.</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Tự động thực hiện ước lượng ( </a:t>
            </a:r>
            <a:r xmlns:a="http://schemas.openxmlformats.org/drawingml/2006/main">
              <a:rPr i="1" lang="vi" sz="1500">
                <a:solidFill>
                  <a:schemeClr val="dk1"/>
                </a:solidFill>
                <a:highlight>
                  <a:srgbClr val="FFFFFF"/>
                </a:highlight>
              </a:rPr>
              <a:t>imputation_order </a:t>
            </a:r>
            <a:r xmlns:a="http://schemas.openxmlformats.org/drawingml/2006/main">
              <a:rPr lang="vi" sz="1500">
                <a:solidFill>
                  <a:schemeClr val="dk1"/>
                </a:solidFill>
                <a:highlight>
                  <a:srgbClr val="FFFFFF"/>
                </a:highlight>
              </a:rPr>
              <a:t>): default is 'ascending', tức là từ các tính năng có ít đến các tính năng có nhiều Dữ liệu bị thiếu. Ngoài ra còn có các giá trị khác như: giảm dần - từ các tính năng có nhiều tính năng có ít Dữ liệu bị thiếu, roman - từ trái sang phải, arabic - từ phải sang trái, ngẫu nhiên - ngẫu nhiên.</a:t>
            </a:r>
            <a:endParaRPr xmlns:a="http://schemas.openxmlformats.org/drawingml/2006/main" sz="1500">
              <a:solidFill>
                <a:schemeClr val="dk1"/>
              </a:solidFill>
              <a:highlight>
                <a:srgbClr val="FFFFFF"/>
              </a:highlight>
            </a:endParaRPr>
          </a:p>
          <a:p>
            <a:pPr xmlns:a="http://schemas.openxmlformats.org/drawingml/2006/main" indent="-228600" lvl="0" marL="457200" rtl="0" algn="l">
              <a:lnSpc>
                <a:spcPct val="170000"/>
              </a:lnSpc>
              <a:spcBef>
                <a:spcPts val="0"/>
              </a:spcBef>
              <a:spcAft>
                <a:spcPts val="0"/>
              </a:spcAft>
              <a:buClr>
                <a:schemeClr val="dk1"/>
              </a:buClr>
              <a:buSzPts val="1500"/>
              <a:buNone/>
            </a:pPr>
            <a:r xmlns:a="http://schemas.openxmlformats.org/drawingml/2006/main">
              <a:rPr lang="vi" sz="1500">
                <a:solidFill>
                  <a:schemeClr val="dk1"/>
                </a:solidFill>
                <a:highlight>
                  <a:srgbClr val="FFFFFF"/>
                </a:highlight>
              </a:rPr>
              <a:t>lượng ( </a:t>
            </a:r>
            <a:r xmlns:a="http://schemas.openxmlformats.org/drawingml/2006/main">
              <a:rPr i="1" lang="vi" sz="1500">
                <a:solidFill>
                  <a:schemeClr val="dk1"/>
                </a:solidFill>
                <a:highlight>
                  <a:srgbClr val="FFFFFF"/>
                </a:highlight>
              </a:rPr>
              <a:t>max_iter </a:t>
            </a:r>
            <a:r xmlns:a="http://schemas.openxmlformats.org/drawingml/2006/main">
              <a:rPr lang="vi" sz="1500">
                <a:solidFill>
                  <a:schemeClr val="dk1"/>
                </a:solidFill>
                <a:highlight>
                  <a:srgbClr val="FFFFFF"/>
                </a:highlight>
              </a:rPr>
              <a:t>): default is 10.</a:t>
            </a:r>
            <a:endParaRPr xmlns:a="http://schemas.openxmlformats.org/drawingml/2006/main"/>
          </a:p>
        </p:txBody>
      </p:sp>
      <p:sp>
        <p:nvSpPr>
          <p:cNvPr id="251" name="Google Shape;251;p23: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4: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260" name="Google Shape;260;p24: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5: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267" name="Google Shape;267;p25: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6: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276" name="Google Shape;276;p26: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7: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287" name="Google Shape;287;p27: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294" name="Google Shape;294;p28: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9: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04" name="Google Shape;304;p29: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93" name="Google Shape;93;p3: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13" name="Google Shape;313;p30: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20" name="Google Shape;320;p31: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29" name="Google Shape;329;p32: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3: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38" name="Google Shape;338;p33: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4: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347" name="Google Shape;347;p34: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5:notes"/>
          <p:cNvSpPr/>
          <p:nvPr>
            <p:ph idx="2" type="sldImg"/>
          </p:nvPr>
        </p:nvSpPr>
        <p:spPr>
          <a:xfrm>
            <a:off x="89689" y="685619"/>
            <a:ext cx="6678600" cy="34296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35:notes"/>
          <p:cNvSpPr txBox="1"/>
          <p:nvPr>
            <p:ph idx="1" type="body"/>
          </p:nvPr>
        </p:nvSpPr>
        <p:spPr>
          <a:xfrm>
            <a:off x="914400" y="4343405"/>
            <a:ext cx="5029200" cy="4114800"/>
          </a:xfrm>
          <a:prstGeom prst="rect">
            <a:avLst/>
          </a:prstGeom>
          <a:noFill/>
          <a:ln>
            <a:noFill/>
          </a:ln>
        </p:spPr>
        <p:txBody>
          <a:bodyPr anchorCtr="0" anchor="t" bIns="45700" lIns="91425" spcFirstLastPara="1" rIns="91425" wrap="square" tIns="45700">
            <a:noAutofit/>
          </a:bodyPr>
          <a:lstStyle/>
          <a:p>
            <a:pPr xmlns:a="http://schemas.openxmlformats.org/drawingml/2006/main" indent="0" lvl="0" marL="0" rtl="0" algn="l">
              <a:lnSpc>
                <a:spcPct val="117999"/>
              </a:lnSpc>
              <a:spcBef>
                <a:spcPts val="0"/>
              </a:spcBef>
              <a:spcAft>
                <a:spcPts val="0"/>
              </a:spcAft>
              <a:buSzPts val="1100"/>
              <a:buNone/>
            </a:pPr>
            <a:r xmlns:a="http://schemas.openxmlformats.org/drawingml/2006/main">
              <a:t/>
            </a:r>
            <a:endParaRPr xmlns:a="http://schemas.openxmlformats.org/drawingml/2006/main"/>
          </a:p>
        </p:txBody>
      </p:sp>
      <p:sp>
        <p:nvSpPr>
          <p:cNvPr id="354" name="Google Shape;354;p35:notes"/>
          <p:cNvSpPr txBox="1"/>
          <p:nvPr>
            <p:ph idx="12" type="sldNum"/>
          </p:nvPr>
        </p:nvSpPr>
        <p:spPr>
          <a:xfrm>
            <a:off x="3919086" y="7997904"/>
            <a:ext cx="2998200" cy="422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Calibri"/>
              <a:buNone/>
            </a:pPr>
            <a:fld id="{00000000-1234-1234-1234-123412341234}" type="slidenum">
              <a:rPr b="1" i="0" lang="vi" sz="3200" u="none" cap="none" strike="noStrike">
                <a:solidFill>
                  <a:srgbClr val="000000"/>
                </a:solidFill>
                <a:latin typeface="Calibri"/>
                <a:ea typeface="Calibri"/>
                <a:cs typeface="Calibri"/>
                <a:sym typeface="Calibri"/>
              </a:rPr>
              <a:t>‹#›</a:t>
            </a:fld>
            <a:endParaRPr b="1" i="0" sz="3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00" name="Google Shape;100;p4: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07" name="Google Shape;107;p5: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6: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13" name="Google Shape;113;p6: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7: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20" name="Google Shape;120;p7:notes"/>
          <p:cNvSpPr/>
          <p:nvPr>
            <p:ph idx="2" type="sldImg"/>
          </p:nvPr>
        </p:nvSpPr>
        <p:spPr>
          <a:xfrm>
            <a:off x="379413" y="685800"/>
            <a:ext cx="6097587"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27" name="Google Shape;127;p8: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914400" y="4343405"/>
            <a:ext cx="5029200" cy="4114800"/>
          </a:xfrm>
          <a:prstGeom prst="rect">
            <a:avLst/>
          </a:prstGeom>
          <a:noFill/>
          <a:ln>
            <a:noFill/>
          </a:ln>
        </p:spPr>
        <p:txBody>
          <a:bodyPr anchorCtr="0" anchor="t" bIns="91425" lIns="91425" spcFirstLastPara="1" rIns="91425" wrap="square" tIns="91425">
            <a:noAutofit/>
          </a:bodyPr>
          <a:lstStyle/>
          <a:p>
            <a:pPr xmlns:a="http://schemas.openxmlformats.org/drawingml/2006/main" indent="0" lvl="0" marL="0" rtl="0" algn="l">
              <a:lnSpc>
                <a:spcPct val="115000"/>
              </a:lnSpc>
              <a:spcBef>
                <a:spcPts val="2300"/>
              </a:spcBef>
              <a:spcAft>
                <a:spcPts val="800"/>
              </a:spcAft>
              <a:buSzPts val="1100"/>
              <a:buNone/>
            </a:pPr>
            <a:r xmlns:a="http://schemas.openxmlformats.org/drawingml/2006/main">
              <a:t/>
            </a:r>
            <a:endParaRPr xmlns:a="http://schemas.openxmlformats.org/drawingml/2006/main"/>
          </a:p>
        </p:txBody>
      </p:sp>
      <p:sp>
        <p:nvSpPr>
          <p:cNvPr id="134" name="Google Shape;134;p9:notes"/>
          <p:cNvSpPr/>
          <p:nvPr>
            <p:ph idx="2" type="sldImg"/>
          </p:nvPr>
        </p:nvSpPr>
        <p:spPr>
          <a:xfrm>
            <a:off x="379413" y="685800"/>
            <a:ext cx="6097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7881424" y="322305"/>
            <a:ext cx="1106322" cy="424438"/>
          </a:xfrm>
          <a:prstGeom prst="rect">
            <a:avLst/>
          </a:prstGeom>
          <a:noFill/>
          <a:ln>
            <a:noFill/>
          </a:ln>
        </p:spPr>
      </p:pic>
      <p:pic>
        <p:nvPicPr>
          <p:cNvPr id="11" name="Google Shape;11;p2"/>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4" name="Shape 54"/>
        <p:cNvGrpSpPr/>
        <p:nvPr/>
      </p:nvGrpSpPr>
      <p:grpSpPr>
        <a:xfrm>
          <a:off x="0" y="0"/>
          <a:ext cx="0" cy="0"/>
          <a:chOff x="0" y="0"/>
          <a:chExt cx="0" cy="0"/>
        </a:xfrm>
      </p:grpSpPr>
      <p:sp>
        <p:nvSpPr>
          <p:cNvPr id="55" name="Google Shape;55;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6" name="Google Shape;56;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7" name="Google Shape;5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8" name="Shape 58"/>
        <p:cNvGrpSpPr/>
        <p:nvPr/>
      </p:nvGrpSpPr>
      <p:grpSpPr>
        <a:xfrm>
          <a:off x="0" y="0"/>
          <a:ext cx="0" cy="0"/>
          <a:chOff x="0" y="0"/>
          <a:chExt cx="0" cy="0"/>
        </a:xfrm>
      </p:grpSpPr>
      <p:sp>
        <p:nvSpPr>
          <p:cNvPr id="59" name="Google Shape;59;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0" name="Google Shape;60;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 name="Google Shape;64;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5" name="Google Shape;65;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6" name="Google Shape;6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9" name="Google Shape;6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2" name="Google Shape;72;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3" name="Google Shape;7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 name="Shape 12"/>
        <p:cNvGrpSpPr/>
        <p:nvPr/>
      </p:nvGrpSpPr>
      <p:grpSpPr>
        <a:xfrm>
          <a:off x="0" y="0"/>
          <a:ext cx="0" cy="0"/>
          <a:chOff x="0" y="0"/>
          <a:chExt cx="0" cy="0"/>
        </a:xfrm>
      </p:grpSpPr>
      <p:pic>
        <p:nvPicPr>
          <p:cNvPr descr="A screenshot of a cell phone&#10;&#10;Description automatically generated" id="13" name="Google Shape;13;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 name="Google Shape;14;p3"/>
          <p:cNvSpPr txBox="1"/>
          <p:nvPr>
            <p:ph type="title"/>
          </p:nvPr>
        </p:nvSpPr>
        <p:spPr>
          <a:xfrm>
            <a:off x="691956" y="133945"/>
            <a:ext cx="5922900" cy="641400"/>
          </a:xfrm>
          <a:prstGeom prst="rect">
            <a:avLst/>
          </a:prstGeom>
          <a:noFill/>
          <a:ln>
            <a:noFill/>
          </a:ln>
        </p:spPr>
        <p:txBody>
          <a:bodyPr anchorCtr="0" anchor="ctr" bIns="26775" lIns="26775" spcFirstLastPara="1" rIns="26775" wrap="square" tIns="26775">
            <a:normAutofit/>
          </a:bodyPr>
          <a:lstStyle>
            <a:lvl1pPr lvl="0" algn="l">
              <a:lnSpc>
                <a:spcPct val="100000"/>
              </a:lnSpc>
              <a:spcBef>
                <a:spcPts val="0"/>
              </a:spcBef>
              <a:spcAft>
                <a:spcPts val="0"/>
              </a:spcAft>
              <a:buClr>
                <a:srgbClr val="000000"/>
              </a:buClr>
              <a:buSzPts val="3100"/>
              <a:buFont typeface="Arial"/>
              <a:buNone/>
              <a:defRPr sz="3100">
                <a:latin typeface="Arial"/>
                <a:ea typeface="Arial"/>
                <a:cs typeface="Arial"/>
                <a:sym typeface="Arial"/>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15" name="Google Shape;15;p3"/>
          <p:cNvSpPr txBox="1"/>
          <p:nvPr>
            <p:ph idx="12" type="sldNum"/>
          </p:nvPr>
        </p:nvSpPr>
        <p:spPr>
          <a:xfrm>
            <a:off x="3307531" y="4933866"/>
            <a:ext cx="2529000" cy="181200"/>
          </a:xfrm>
          <a:prstGeom prst="rect">
            <a:avLst/>
          </a:prstGeom>
          <a:noFill/>
          <a:ln>
            <a:noFill/>
          </a:ln>
        </p:spPr>
        <p:txBody>
          <a:bodyPr anchorCtr="0" anchor="t" bIns="26775" lIns="26775" spcFirstLastPara="1" rIns="26775" wrap="square" tIns="26775">
            <a:spAutoFit/>
          </a:bodyPr>
          <a:lstStyle>
            <a:lvl1pPr indent="0" lvl="0"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1pPr>
            <a:lvl2pPr indent="0" lvl="1"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2pPr>
            <a:lvl3pPr indent="0" lvl="2"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3pPr>
            <a:lvl4pPr indent="0" lvl="3"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4pPr>
            <a:lvl5pPr indent="0" lvl="4"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5pPr>
            <a:lvl6pPr indent="0" lvl="5"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6pPr>
            <a:lvl7pPr indent="0" lvl="6"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7pPr>
            <a:lvl8pPr indent="0" lvl="7"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8pPr>
            <a:lvl9pPr indent="0" lvl="8" marL="0" marR="0" algn="ctr">
              <a:lnSpc>
                <a:spcPct val="100000"/>
              </a:lnSpc>
              <a:spcBef>
                <a:spcPts val="0"/>
              </a:spcBef>
              <a:spcAft>
                <a:spcPts val="0"/>
              </a:spcAft>
              <a:buClr>
                <a:schemeClr val="lt1"/>
              </a:buClr>
              <a:buSzPts val="800"/>
              <a:buFont typeface="Meiryo"/>
              <a:buNone/>
              <a:defRPr b="0" i="0" sz="800" u="none" cap="none" strike="noStrike">
                <a:solidFill>
                  <a:schemeClr val="lt1"/>
                </a:solidFill>
                <a:latin typeface="Meiryo"/>
                <a:ea typeface="Meiryo"/>
                <a:cs typeface="Meiryo"/>
                <a:sym typeface="Meiryo"/>
              </a:defRPr>
            </a:lvl9pPr>
          </a:lstStyle>
          <a:p>
            <a:pPr indent="0" lvl="0" marL="0" rtl="0" algn="ctr">
              <a:spcBef>
                <a:spcPts val="0"/>
              </a:spcBef>
              <a:spcAft>
                <a:spcPts val="0"/>
              </a:spcAft>
              <a:buNone/>
            </a:pPr>
            <a:r>
              <a:rPr lang="vi"/>
              <a:t>Copyright </a:t>
            </a:r>
            <a:r>
              <a:rPr i="1" lang="vi"/>
              <a:t>© </a:t>
            </a:r>
            <a:r>
              <a:rPr lang="vi"/>
              <a:t>VTI Academy All Right Reserved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spTree>
      <p:nvGrpSpPr>
        <p:cNvPr id="16" name="Shape 16"/>
        <p:cNvGrpSpPr/>
        <p:nvPr/>
      </p:nvGrpSpPr>
      <p:grpSpPr>
        <a:xfrm>
          <a:off x="0" y="0"/>
          <a:ext cx="0" cy="0"/>
          <a:chOff x="0" y="0"/>
          <a:chExt cx="0" cy="0"/>
        </a:xfrm>
      </p:grpSpPr>
      <p:cxnSp>
        <p:nvCxnSpPr>
          <p:cNvPr id="17" name="Google Shape;17;p4"/>
          <p:cNvCxnSpPr/>
          <p:nvPr/>
        </p:nvCxnSpPr>
        <p:spPr>
          <a:xfrm>
            <a:off x="180975" y="529646"/>
            <a:ext cx="8070600" cy="0"/>
          </a:xfrm>
          <a:prstGeom prst="straightConnector1">
            <a:avLst/>
          </a:prstGeom>
          <a:noFill/>
          <a:ln cap="flat" cmpd="sng" w="19050">
            <a:solidFill>
              <a:srgbClr val="3C5A99"/>
            </a:solidFill>
            <a:prstDash val="solid"/>
            <a:miter lim="800000"/>
            <a:headEnd len="sm" w="sm" type="none"/>
            <a:tailEnd len="sm" w="sm" type="none"/>
          </a:ln>
        </p:spPr>
      </p:cxnSp>
      <p:sp>
        <p:nvSpPr>
          <p:cNvPr id="18" name="Google Shape;18;p4"/>
          <p:cNvSpPr/>
          <p:nvPr/>
        </p:nvSpPr>
        <p:spPr>
          <a:xfrm>
            <a:off x="0" y="4751614"/>
            <a:ext cx="9144000" cy="391800"/>
          </a:xfrm>
          <a:prstGeom prst="rect">
            <a:avLst/>
          </a:prstGeom>
          <a:solidFill>
            <a:srgbClr val="3C5A9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Helvetica Neue"/>
              <a:buNone/>
            </a:pPr>
            <a:r>
              <a:t/>
            </a:r>
            <a:endParaRPr b="1" i="0" sz="1400" u="none" cap="none" strike="noStrike">
              <a:solidFill>
                <a:schemeClr val="lt1"/>
              </a:solidFill>
              <a:latin typeface="Calibri"/>
              <a:ea typeface="Calibri"/>
              <a:cs typeface="Calibri"/>
              <a:sym typeface="Calibri"/>
            </a:endParaRPr>
          </a:p>
        </p:txBody>
      </p:sp>
      <p:sp>
        <p:nvSpPr>
          <p:cNvPr id="19" name="Google Shape;19;p4"/>
          <p:cNvSpPr/>
          <p:nvPr/>
        </p:nvSpPr>
        <p:spPr>
          <a:xfrm>
            <a:off x="2543115" y="4820600"/>
            <a:ext cx="3922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Helvetica Neue"/>
              <a:buNone/>
            </a:pPr>
            <a:r>
              <a:rPr b="1" i="0" lang="vi" sz="1200" u="none" cap="none" strike="noStrike">
                <a:solidFill>
                  <a:schemeClr val="lt1"/>
                </a:solidFill>
                <a:latin typeface="Helvetica Neue"/>
                <a:ea typeface="Helvetica Neue"/>
                <a:cs typeface="Helvetica Neue"/>
                <a:sym typeface="Helvetica Neue"/>
              </a:rPr>
              <a:t>Copyright </a:t>
            </a:r>
            <a:r>
              <a:rPr b="1" i="1" lang="vi" sz="1200" u="none" cap="none" strike="noStrike">
                <a:solidFill>
                  <a:schemeClr val="lt1"/>
                </a:solidFill>
                <a:latin typeface="Helvetica Neue"/>
                <a:ea typeface="Helvetica Neue"/>
                <a:cs typeface="Helvetica Neue"/>
                <a:sym typeface="Helvetica Neue"/>
              </a:rPr>
              <a:t>© </a:t>
            </a:r>
            <a:r>
              <a:rPr b="1" i="0" lang="vi" sz="1200" u="none" cap="none" strike="noStrike">
                <a:solidFill>
                  <a:schemeClr val="lt1"/>
                </a:solidFill>
                <a:latin typeface="Helvetica Neue"/>
                <a:ea typeface="Helvetica Neue"/>
                <a:cs typeface="Helvetica Neue"/>
                <a:sym typeface="Helvetica Neue"/>
              </a:rPr>
              <a:t>VTI Academy All Right Reserved </a:t>
            </a:r>
            <a:endParaRPr b="1" i="0" sz="1200" u="none" cap="none" strike="noStrike">
              <a:solidFill>
                <a:schemeClr val="lt1"/>
              </a:solidFill>
              <a:latin typeface="Helvetica Neue"/>
              <a:ea typeface="Helvetica Neue"/>
              <a:cs typeface="Helvetica Neue"/>
              <a:sym typeface="Helvetica Neue"/>
            </a:endParaRPr>
          </a:p>
        </p:txBody>
      </p:sp>
      <p:cxnSp>
        <p:nvCxnSpPr>
          <p:cNvPr id="20" name="Google Shape;20;p4"/>
          <p:cNvCxnSpPr/>
          <p:nvPr/>
        </p:nvCxnSpPr>
        <p:spPr>
          <a:xfrm>
            <a:off x="5479026" y="529646"/>
            <a:ext cx="2772600" cy="0"/>
          </a:xfrm>
          <a:prstGeom prst="straightConnector1">
            <a:avLst/>
          </a:prstGeom>
          <a:noFill/>
          <a:ln cap="flat" cmpd="sng" w="19050">
            <a:solidFill>
              <a:srgbClr val="FFC000"/>
            </a:solidFill>
            <a:prstDash val="solid"/>
            <a:miter lim="800000"/>
            <a:headEnd len="sm" w="sm" type="none"/>
            <a:tailEnd len="sm" w="sm" type="none"/>
          </a:ln>
        </p:spPr>
      </p:cxnSp>
      <p:cxnSp>
        <p:nvCxnSpPr>
          <p:cNvPr id="21" name="Google Shape;21;p4"/>
          <p:cNvCxnSpPr/>
          <p:nvPr/>
        </p:nvCxnSpPr>
        <p:spPr>
          <a:xfrm>
            <a:off x="0" y="4751614"/>
            <a:ext cx="9144000" cy="0"/>
          </a:xfrm>
          <a:prstGeom prst="straightConnector1">
            <a:avLst/>
          </a:prstGeom>
          <a:noFill/>
          <a:ln cap="flat" cmpd="sng" w="19050">
            <a:solidFill>
              <a:srgbClr val="FFC000"/>
            </a:solidFill>
            <a:prstDash val="solid"/>
            <a:miter lim="800000"/>
            <a:headEnd len="sm" w="sm" type="none"/>
            <a:tailEnd len="sm" w="sm" type="none"/>
          </a:ln>
        </p:spPr>
      </p:cxnSp>
      <p:pic>
        <p:nvPicPr>
          <p:cNvPr descr="A picture containing drawing&#10;&#10;Description automatically generated" id="22" name="Google Shape;22;p4"/>
          <p:cNvPicPr preferRelativeResize="0"/>
          <p:nvPr/>
        </p:nvPicPr>
        <p:blipFill rotWithShape="1">
          <a:blip r:embed="rId2">
            <a:alphaModFix/>
          </a:blip>
          <a:srcRect b="0" l="0" r="0" t="0"/>
          <a:stretch/>
        </p:blipFill>
        <p:spPr>
          <a:xfrm>
            <a:off x="7219604" y="-9443"/>
            <a:ext cx="1924396" cy="53908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23" name="Shape 23"/>
        <p:cNvGrpSpPr/>
        <p:nvPr/>
      </p:nvGrpSpPr>
      <p:grpSpPr>
        <a:xfrm>
          <a:off x="0" y="0"/>
          <a:ext cx="0" cy="0"/>
          <a:chOff x="0" y="0"/>
          <a:chExt cx="0" cy="0"/>
        </a:xfrm>
      </p:grpSpPr>
      <p:sp>
        <p:nvSpPr>
          <p:cNvPr id="24" name="Google Shape;24;p5"/>
          <p:cNvSpPr txBox="1"/>
          <p:nvPr>
            <p:ph type="title"/>
          </p:nvPr>
        </p:nvSpPr>
        <p:spPr>
          <a:xfrm>
            <a:off x="691956" y="133945"/>
            <a:ext cx="7013100" cy="641400"/>
          </a:xfrm>
          <a:prstGeom prst="rect">
            <a:avLst/>
          </a:prstGeom>
          <a:noFill/>
          <a:ln>
            <a:noFill/>
          </a:ln>
        </p:spPr>
        <p:txBody>
          <a:bodyPr anchorCtr="0" anchor="ctr" bIns="26775" lIns="26775" spcFirstLastPara="1" rIns="26775" wrap="square" tIns="26775">
            <a:normAutofit/>
          </a:bodyPr>
          <a:lstStyle>
            <a:lvl1pPr lvl="0" algn="l">
              <a:lnSpc>
                <a:spcPct val="100000"/>
              </a:lnSpc>
              <a:spcBef>
                <a:spcPts val="0"/>
              </a:spcBef>
              <a:spcAft>
                <a:spcPts val="0"/>
              </a:spcAft>
              <a:buClr>
                <a:srgbClr val="000000"/>
              </a:buClr>
              <a:buSzPts val="3100"/>
              <a:buFont typeface="Arial"/>
              <a:buNone/>
              <a:defRPr sz="3100">
                <a:latin typeface="Arial"/>
                <a:ea typeface="Arial"/>
                <a:cs typeface="Arial"/>
                <a:sym typeface="Arial"/>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p:txBody>
      </p:sp>
      <p:sp>
        <p:nvSpPr>
          <p:cNvPr id="25" name="Google Shape;25;p5"/>
          <p:cNvSpPr txBox="1"/>
          <p:nvPr>
            <p:ph idx="10" type="dt"/>
          </p:nvPr>
        </p:nvSpPr>
        <p:spPr>
          <a:xfrm>
            <a:off x="628650" y="4767263"/>
            <a:ext cx="2057400" cy="273900"/>
          </a:xfrm>
          <a:prstGeom prst="rect">
            <a:avLst/>
          </a:prstGeom>
          <a:noFill/>
          <a:ln>
            <a:noFill/>
          </a:ln>
        </p:spPr>
        <p:txBody>
          <a:bodyPr anchorCtr="0" anchor="t" bIns="17150" lIns="34275" spcFirstLastPara="1" rIns="34275" wrap="square" tIns="17150">
            <a:noAutofit/>
          </a:bodyPr>
          <a:lstStyle>
            <a:lvl1pPr lvl="0"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9pPr>
          </a:lstStyle>
          <a:p/>
        </p:txBody>
      </p:sp>
      <p:sp>
        <p:nvSpPr>
          <p:cNvPr id="26" name="Google Shape;26;p5"/>
          <p:cNvSpPr txBox="1"/>
          <p:nvPr>
            <p:ph idx="11" type="ftr"/>
          </p:nvPr>
        </p:nvSpPr>
        <p:spPr>
          <a:xfrm>
            <a:off x="3028950" y="4767263"/>
            <a:ext cx="3086100" cy="273900"/>
          </a:xfrm>
          <a:prstGeom prst="rect">
            <a:avLst/>
          </a:prstGeom>
          <a:noFill/>
          <a:ln>
            <a:noFill/>
          </a:ln>
        </p:spPr>
        <p:txBody>
          <a:bodyPr anchorCtr="0" anchor="t" bIns="17150" lIns="34275" spcFirstLastPara="1" rIns="34275" wrap="square" tIns="17150">
            <a:noAutofit/>
          </a:bodyPr>
          <a:lstStyle>
            <a:lvl1pPr lvl="0"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200"/>
              <a:buFont typeface="Helvetica Neue"/>
              <a:buNone/>
              <a:defRPr b="1" i="0" sz="1200" u="none" cap="none" strike="noStrike">
                <a:solidFill>
                  <a:srgbClr val="000000"/>
                </a:solidFill>
                <a:latin typeface="Helvetica Neue"/>
                <a:ea typeface="Helvetica Neue"/>
                <a:cs typeface="Helvetica Neue"/>
                <a:sym typeface="Helvetica Neue"/>
              </a:defRPr>
            </a:lvl9pPr>
          </a:lstStyle>
          <a:p/>
        </p:txBody>
      </p:sp>
      <p:sp>
        <p:nvSpPr>
          <p:cNvPr id="27" name="Google Shape;27;p5"/>
          <p:cNvSpPr txBox="1"/>
          <p:nvPr>
            <p:ph idx="12" type="sldNum"/>
          </p:nvPr>
        </p:nvSpPr>
        <p:spPr>
          <a:xfrm>
            <a:off x="4486056" y="4902398"/>
            <a:ext cx="168300" cy="181200"/>
          </a:xfrm>
          <a:prstGeom prst="rect">
            <a:avLst/>
          </a:prstGeom>
          <a:noFill/>
          <a:ln>
            <a:noFill/>
          </a:ln>
        </p:spPr>
        <p:txBody>
          <a:bodyPr anchorCtr="0" anchor="t" bIns="26775" lIns="26775" spcFirstLastPara="1" rIns="26775" wrap="square" tIns="26775">
            <a:spAutoFit/>
          </a:bodyPr>
          <a:lstStyle>
            <a:lvl1pPr indent="0" lvl="0"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vi"/>
              <a:t>‹#›</a:t>
            </a:fld>
            <a:endParaRPr/>
          </a:p>
        </p:txBody>
      </p:sp>
      <p:cxnSp>
        <p:nvCxnSpPr>
          <p:cNvPr id="28" name="Google Shape;28;p5"/>
          <p:cNvCxnSpPr/>
          <p:nvPr/>
        </p:nvCxnSpPr>
        <p:spPr>
          <a:xfrm>
            <a:off x="691956" y="710129"/>
            <a:ext cx="7013100" cy="0"/>
          </a:xfrm>
          <a:prstGeom prst="straightConnector1">
            <a:avLst/>
          </a:prstGeom>
          <a:noFill/>
          <a:ln cap="rnd" cmpd="sng" w="38100">
            <a:solidFill>
              <a:srgbClr val="057BBA">
                <a:alpha val="80000"/>
              </a:srgbClr>
            </a:solidFill>
            <a:prstDash val="solid"/>
            <a:round/>
            <a:headEnd len="sm" w="sm" type="none"/>
            <a:tailEnd len="sm" w="sm" type="none"/>
          </a:ln>
        </p:spPr>
      </p:cxnSp>
      <p:pic>
        <p:nvPicPr>
          <p:cNvPr descr="A close up of a sign&#10;&#10;Description automatically generated" id="29" name="Google Shape;29;p5"/>
          <p:cNvPicPr preferRelativeResize="0"/>
          <p:nvPr/>
        </p:nvPicPr>
        <p:blipFill rotWithShape="1">
          <a:blip r:embed="rId2">
            <a:alphaModFix/>
          </a:blip>
          <a:srcRect b="0" l="0" r="0" t="0"/>
          <a:stretch/>
        </p:blipFill>
        <p:spPr>
          <a:xfrm>
            <a:off x="7804831" y="160498"/>
            <a:ext cx="992112" cy="61481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bg>
      <p:bgPr>
        <a:gradFill>
          <a:gsLst>
            <a:gs pos="0">
              <a:schemeClr val="lt1"/>
            </a:gs>
            <a:gs pos="17000">
              <a:schemeClr val="lt1"/>
            </a:gs>
            <a:gs pos="67000">
              <a:srgbClr val="F1FAFE"/>
            </a:gs>
            <a:gs pos="83000">
              <a:srgbClr val="FFEACC"/>
            </a:gs>
            <a:gs pos="100000">
              <a:srgbClr val="62C5FB"/>
            </a:gs>
          </a:gsLst>
          <a:path path="circle">
            <a:fillToRect b="100%" r="100%"/>
          </a:path>
          <a:tileRect l="-100%" t="-100%"/>
        </a:gradFill>
      </p:bgPr>
    </p:bg>
    <p:spTree>
      <p:nvGrpSpPr>
        <p:cNvPr id="30" name="Shape 3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7" name="Google Shape;37;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8" name="Google Shape;38;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 name="Shape 42"/>
        <p:cNvGrpSpPr/>
        <p:nvPr/>
      </p:nvGrpSpPr>
      <p:grpSpPr>
        <a:xfrm>
          <a:off x="0" y="0"/>
          <a:ext cx="0" cy="0"/>
          <a:chOff x="0" y="0"/>
          <a:chExt cx="0" cy="0"/>
        </a:xfrm>
      </p:grpSpPr>
      <p:sp>
        <p:nvSpPr>
          <p:cNvPr id="43" name="Google Shape;43;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4" name="Google Shape;44;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5" name="Google Shape;4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9" name="Google Shape;49;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0" name="Google Shape;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2" Type="http://schemas.openxmlformats.org/officeDocument/2006/relationships/theme" Target="../theme/theme2.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45295" y="133945"/>
            <a:ext cx="5853300" cy="1138500"/>
          </a:xfrm>
          <a:prstGeom prst="rect">
            <a:avLst/>
          </a:prstGeom>
          <a:noFill/>
          <a:ln>
            <a:noFill/>
          </a:ln>
        </p:spPr>
        <p:txBody>
          <a:bodyPr anchorCtr="0" anchor="ctr" bIns="26775" lIns="26775" spcFirstLastPara="1" rIns="26775" wrap="square" tIns="26775">
            <a:normAutofit/>
          </a:bodyPr>
          <a:lstStyle>
            <a:lvl1pPr lvl="0" marR="0" rtl="0" algn="ctr">
              <a:lnSpc>
                <a:spcPct val="100000"/>
              </a:lnSpc>
              <a:spcBef>
                <a:spcPts val="0"/>
              </a:spcBef>
              <a:spcAft>
                <a:spcPts val="0"/>
              </a:spcAft>
              <a:buClr>
                <a:srgbClr val="000000"/>
              </a:buClr>
              <a:buSzPts val="4200"/>
              <a:buFont typeface="Arial"/>
              <a:buNone/>
              <a:defRPr b="0" i="0" sz="4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1645295" y="1366242"/>
            <a:ext cx="5853300" cy="3315000"/>
          </a:xfrm>
          <a:prstGeom prst="rect">
            <a:avLst/>
          </a:prstGeom>
          <a:noFill/>
          <a:ln>
            <a:noFill/>
          </a:ln>
        </p:spPr>
        <p:txBody>
          <a:bodyPr anchorCtr="0" anchor="ctr" bIns="26775" lIns="26775" spcFirstLastPara="1" rIns="26775" wrap="square" tIns="26775">
            <a:normAutofit/>
          </a:bodyPr>
          <a:lstStyle>
            <a:lvl1pPr indent="-381000" lvl="0" marL="457200" marR="0" rtl="0" algn="l">
              <a:lnSpc>
                <a:spcPct val="100000"/>
              </a:lnSpc>
              <a:spcBef>
                <a:spcPts val="2200"/>
              </a:spcBef>
              <a:spcAft>
                <a:spcPts val="0"/>
              </a:spcAft>
              <a:buClr>
                <a:srgbClr val="000000"/>
              </a:buClr>
              <a:buSzPts val="2400"/>
              <a:buFont typeface="Arial"/>
              <a:buChar char="•"/>
              <a:defRPr b="0" i="0" sz="1700" u="none" cap="none" strike="noStrike">
                <a:solidFill>
                  <a:srgbClr val="000000"/>
                </a:solidFill>
                <a:latin typeface="Arial"/>
                <a:ea typeface="Arial"/>
                <a:cs typeface="Arial"/>
                <a:sym typeface="Arial"/>
              </a:defRPr>
            </a:lvl1pPr>
            <a:lvl2pPr indent="-381000" lvl="1" marL="914400" marR="0" rtl="0" algn="l">
              <a:lnSpc>
                <a:spcPct val="100000"/>
              </a:lnSpc>
              <a:spcBef>
                <a:spcPts val="2200"/>
              </a:spcBef>
              <a:spcAft>
                <a:spcPts val="0"/>
              </a:spcAft>
              <a:buClr>
                <a:srgbClr val="000000"/>
              </a:buClr>
              <a:buSzPts val="2400"/>
              <a:buFont typeface="Arial"/>
              <a:buChar char="•"/>
              <a:defRPr b="0" i="0" sz="1700" u="none" cap="none" strike="noStrike">
                <a:solidFill>
                  <a:srgbClr val="000000"/>
                </a:solidFill>
                <a:latin typeface="Arial"/>
                <a:ea typeface="Arial"/>
                <a:cs typeface="Arial"/>
                <a:sym typeface="Arial"/>
              </a:defRPr>
            </a:lvl2pPr>
            <a:lvl3pPr indent="-381000" lvl="2" marL="1371600" marR="0" rtl="0" algn="l">
              <a:lnSpc>
                <a:spcPct val="100000"/>
              </a:lnSpc>
              <a:spcBef>
                <a:spcPts val="2200"/>
              </a:spcBef>
              <a:spcAft>
                <a:spcPts val="0"/>
              </a:spcAft>
              <a:buClr>
                <a:srgbClr val="000000"/>
              </a:buClr>
              <a:buSzPts val="2400"/>
              <a:buFont typeface="Arial"/>
              <a:buChar char="•"/>
              <a:defRPr b="0" i="0" sz="1700" u="none" cap="none" strike="noStrike">
                <a:solidFill>
                  <a:srgbClr val="000000"/>
                </a:solidFill>
                <a:latin typeface="Arial"/>
                <a:ea typeface="Arial"/>
                <a:cs typeface="Arial"/>
                <a:sym typeface="Arial"/>
              </a:defRPr>
            </a:lvl3pPr>
            <a:lvl4pPr indent="-381000" lvl="3" marL="1828800" marR="0" rtl="0" algn="l">
              <a:lnSpc>
                <a:spcPct val="100000"/>
              </a:lnSpc>
              <a:spcBef>
                <a:spcPts val="2200"/>
              </a:spcBef>
              <a:spcAft>
                <a:spcPts val="0"/>
              </a:spcAft>
              <a:buClr>
                <a:srgbClr val="000000"/>
              </a:buClr>
              <a:buSzPts val="2400"/>
              <a:buFont typeface="Arial"/>
              <a:buChar char="•"/>
              <a:defRPr b="0" i="0" sz="1700" u="none" cap="none" strike="noStrike">
                <a:solidFill>
                  <a:srgbClr val="000000"/>
                </a:solidFill>
                <a:latin typeface="Arial"/>
                <a:ea typeface="Arial"/>
                <a:cs typeface="Arial"/>
                <a:sym typeface="Arial"/>
              </a:defRPr>
            </a:lvl4pPr>
            <a:lvl5pPr indent="-381000" lvl="4" marL="2286000" marR="0" rtl="0" algn="l">
              <a:lnSpc>
                <a:spcPct val="100000"/>
              </a:lnSpc>
              <a:spcBef>
                <a:spcPts val="2200"/>
              </a:spcBef>
              <a:spcAft>
                <a:spcPts val="0"/>
              </a:spcAft>
              <a:buClr>
                <a:srgbClr val="000000"/>
              </a:buClr>
              <a:buSzPts val="2400"/>
              <a:buFont typeface="Arial"/>
              <a:buChar char="•"/>
              <a:defRPr b="0" i="0" sz="1700" u="none" cap="none" strike="noStrike">
                <a:solidFill>
                  <a:srgbClr val="000000"/>
                </a:solidFill>
                <a:latin typeface="Arial"/>
                <a:ea typeface="Arial"/>
                <a:cs typeface="Arial"/>
                <a:sym typeface="Arial"/>
              </a:defRPr>
            </a:lvl5pPr>
            <a:lvl6pPr indent="-381000" lvl="5" marL="27432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1700" u="none" cap="none" strike="noStrike">
                <a:solidFill>
                  <a:srgbClr val="000000"/>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4482789" y="4902398"/>
            <a:ext cx="174900" cy="179100"/>
          </a:xfrm>
          <a:prstGeom prst="rect">
            <a:avLst/>
          </a:prstGeom>
          <a:noFill/>
          <a:ln>
            <a:noFill/>
          </a:ln>
        </p:spPr>
        <p:txBody>
          <a:bodyPr anchorCtr="0" anchor="t" bIns="26775" lIns="26775" spcFirstLastPara="1" rIns="26775" wrap="square" tIns="26775">
            <a:spAutoFit/>
          </a:bodyPr>
          <a:lstStyle>
            <a:lvl1pPr indent="0" lvl="0"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33" name="Google Shape;33;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34" name="Google Shape;3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mailto:duy.nguyenngoc1@vti.com.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7.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23.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6.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A picture containing drawing&#10;&#10;Description automatically generated" id="80" name="Google Shape;80;p19"/>
          <p:cNvPicPr preferRelativeResize="0"/>
          <p:nvPr/>
        </p:nvPicPr>
        <p:blipFill rotWithShape="1">
          <a:blip r:embed="rId3">
            <a:alphaModFix/>
          </a:blip>
          <a:srcRect b="0" l="0" r="0" t="0"/>
          <a:stretch/>
        </p:blipFill>
        <p:spPr>
          <a:xfrm>
            <a:off x="492619" y="657584"/>
            <a:ext cx="1913915" cy="536153"/>
          </a:xfrm>
          <a:prstGeom prst="rect">
            <a:avLst/>
          </a:prstGeom>
          <a:noFill/>
          <a:ln>
            <a:noFill/>
          </a:ln>
        </p:spPr>
      </p:pic>
      <p:sp>
        <p:nvSpPr>
          <p:cNvPr id="81" name="Google Shape;81;p19"/>
          <p:cNvSpPr/>
          <p:nvPr/>
        </p:nvSpPr>
        <p:spPr>
          <a:xfrm>
            <a:off x="673421" y="1134434"/>
            <a:ext cx="2113500" cy="213600"/>
          </a:xfrm>
          <a:prstGeom prst="rect">
            <a:avLst/>
          </a:prstGeom>
          <a:noFill/>
          <a:ln>
            <a:noFill/>
          </a:ln>
        </p:spPr>
        <p:txBody>
          <a:bodyPr anchorCtr="0" anchor="t"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rgbClr val="0079BF"/>
              </a:buClr>
              <a:buSzPts val="1200"/>
              <a:buFont typeface="Helvetica Neue"/>
              <a:buNone/>
            </a:pPr>
            <a:r xmlns:a="http://schemas.openxmlformats.org/drawingml/2006/main">
              <a:rPr b="1" i="0" lang="vi" sz="1200" u="none" cap="none" strike="noStrike">
                <a:solidFill>
                  <a:srgbClr val="0079BF"/>
                </a:solidFill>
                <a:latin typeface="Helvetica Neue"/>
                <a:ea typeface="Helvetica Neue"/>
                <a:cs typeface="Helvetica Neue"/>
                <a:sym typeface="Helvetica Neue"/>
              </a:rPr>
              <a:t>CÁCH ĐỂ DOANH NGHIỆP</a:t>
            </a:r>
            <a:endParaRPr xmlns:a="http://schemas.openxmlformats.org/drawingml/2006/main" b="0" i="0" sz="500" u="none" cap="none" strike="noStrike">
              <a:solidFill>
                <a:srgbClr val="000000"/>
              </a:solidFill>
              <a:latin typeface="Arial"/>
              <a:ea typeface="Arial"/>
              <a:cs typeface="Arial"/>
              <a:sym typeface="Arial"/>
            </a:endParaRPr>
          </a:p>
        </p:txBody>
      </p:sp>
      <p:sp>
        <p:nvSpPr>
          <p:cNvPr id="82" name="Google Shape;82;p19"/>
          <p:cNvSpPr txBox="1"/>
          <p:nvPr/>
        </p:nvSpPr>
        <p:spPr>
          <a:xfrm>
            <a:off x="455879" y="1705901"/>
            <a:ext cx="8432400" cy="494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ctr">
              <a:lnSpc>
                <a:spcPct val="90000"/>
              </a:lnSpc>
              <a:spcBef>
                <a:spcPts val="0"/>
              </a:spcBef>
              <a:spcAft>
                <a:spcPts val="0"/>
              </a:spcAft>
              <a:buClr>
                <a:srgbClr val="0079BF"/>
              </a:buClr>
              <a:buSzPts val="1700"/>
              <a:buFont typeface="Helvetica Neue"/>
              <a:buNone/>
            </a:pPr>
            <a:r xmlns:a="http://schemas.openxmlformats.org/drawingml/2006/main">
              <a:rPr b="0" i="0" lang="vi" sz="3800" u="none" cap="none" strike="noStrike">
                <a:solidFill>
                  <a:srgbClr val="0079BF"/>
                </a:solidFill>
                <a:latin typeface="Helvetica Neue"/>
                <a:ea typeface="Helvetica Neue"/>
                <a:cs typeface="Helvetica Neue"/>
                <a:sym typeface="Helvetica Neue"/>
              </a:rPr>
              <a:t>Khóa học Phân tích dữ liệu - Bài 03</a:t>
            </a:r>
            <a:endParaRPr xmlns:a="http://schemas.openxmlformats.org/drawingml/2006/main" b="0" i="0" sz="3800" u="none" cap="none" strike="noStrike">
              <a:solidFill>
                <a:srgbClr val="0079BF"/>
              </a:solidFill>
              <a:latin typeface="Helvetica Neue"/>
              <a:ea typeface="Helvetica Neue"/>
              <a:cs typeface="Helvetica Neue"/>
              <a:sym typeface="Helvetica Neue"/>
            </a:endParaRPr>
          </a:p>
        </p:txBody>
      </p:sp>
      <p:sp>
        <p:nvSpPr>
          <p:cNvPr id="83" name="Google Shape;83;p19"/>
          <p:cNvSpPr txBox="1"/>
          <p:nvPr/>
        </p:nvSpPr>
        <p:spPr>
          <a:xfrm>
            <a:off x="673421" y="3110811"/>
            <a:ext cx="4451700" cy="1065600"/>
          </a:xfrm>
          <a:prstGeom prst="rect">
            <a:avLst/>
          </a:prstGeom>
          <a:noFill/>
          <a:ln>
            <a:noFill/>
          </a:ln>
        </p:spPr>
        <p:txBody>
          <a:bodyPr anchorCtr="0" anchor="t"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rgbClr val="0079BF"/>
              </a:buClr>
              <a:buSzPts val="1100"/>
              <a:buFont typeface="Arial"/>
              <a:buNone/>
            </a:pPr>
            <a:r xmlns:a="http://schemas.openxmlformats.org/drawingml/2006/main">
              <a:rPr b="1" i="0" lang="vi" sz="1900" u="none" cap="none" strike="noStrike">
                <a:solidFill>
                  <a:srgbClr val="0079BF"/>
                </a:solidFill>
                <a:latin typeface="Arial"/>
                <a:ea typeface="Arial"/>
                <a:cs typeface="Arial"/>
                <a:sym typeface="Arial"/>
              </a:rPr>
              <a:t>HỌC VIỆN VTI</a:t>
            </a:r>
            <a:endParaRPr xmlns:a="http://schemas.openxmlformats.org/drawingml/2006/main" b="0" i="0" sz="500" u="none" cap="none" strike="noStrike">
              <a:solidFill>
                <a:srgbClr val="000000"/>
              </a:solidFill>
              <a:latin typeface="Arial"/>
              <a:ea typeface="Arial"/>
              <a:cs typeface="Arial"/>
              <a:sym typeface="Arial"/>
            </a:endParaRPr>
          </a:p>
          <a:p>
            <a:pPr xmlns:a="http://schemas.openxmlformats.org/drawingml/2006/main" indent="0" lvl="0" marL="0" marR="0" rtl="0" algn="l">
              <a:lnSpc>
                <a:spcPct val="100000"/>
              </a:lnSpc>
              <a:spcBef>
                <a:spcPts val="400"/>
              </a:spcBef>
              <a:spcAft>
                <a:spcPts val="0"/>
              </a:spcAft>
              <a:buClr>
                <a:srgbClr val="0079BF"/>
              </a:buClr>
              <a:buSzPts val="1100"/>
              <a:buFont typeface="Arial"/>
              <a:buNone/>
            </a:pPr>
            <a:r xmlns:a="http://schemas.openxmlformats.org/drawingml/2006/main">
              <a:rPr b="1" i="0" lang="vi" sz="1900" u="none" cap="none" strike="noStrike">
                <a:solidFill>
                  <a:srgbClr val="0079BF"/>
                </a:solidFill>
                <a:latin typeface="Arial"/>
                <a:ea typeface="Arial"/>
                <a:cs typeface="Arial"/>
                <a:sym typeface="Arial"/>
              </a:rPr>
              <a:t>Tác giả: su.nguyentien </a:t>
            </a:r>
            <a:r xmlns:a="http://schemas.openxmlformats.org/drawingml/2006/main" xmlns:r="http://schemas.openxmlformats.org/officeDocument/2006/relationships">
              <a:rPr b="1" i="0" lang="vi" sz="1900" u="sng" cap="none" strike="noStrike">
                <a:solidFill>
                  <a:schemeClr val="hlink"/>
                </a:solidFill>
                <a:latin typeface="Arial"/>
                <a:ea typeface="Arial"/>
                <a:cs typeface="Arial"/>
                <a:sym typeface="Arial"/>
                <a:hlinkClick r:id="rId4"/>
              </a:rPr>
              <a:t>@ vti.com.vn</a:t>
            </a:r>
            <a:endParaRPr xmlns:a="http://schemas.openxmlformats.org/drawingml/2006/main" b="1" i="0" sz="1900" u="none" cap="none" strike="noStrike">
              <a:solidFill>
                <a:srgbClr val="0079BF"/>
              </a:solidFill>
              <a:latin typeface="Arial"/>
              <a:ea typeface="Arial"/>
              <a:cs typeface="Arial"/>
              <a:sym typeface="Arial"/>
            </a:endParaRPr>
          </a:p>
          <a:p>
            <a:pPr xmlns:a="http://schemas.openxmlformats.org/drawingml/2006/main" indent="0" lvl="0" marL="0" marR="0" rtl="0" algn="l">
              <a:lnSpc>
                <a:spcPct val="100000"/>
              </a:lnSpc>
              <a:spcBef>
                <a:spcPts val="400"/>
              </a:spcBef>
              <a:spcAft>
                <a:spcPts val="0"/>
              </a:spcAft>
              <a:buClr>
                <a:srgbClr val="0079BF"/>
              </a:buClr>
              <a:buSzPts val="1100"/>
              <a:buFont typeface="Arial"/>
              <a:buNone/>
            </a:pPr>
            <a:r xmlns:a="http://schemas.openxmlformats.org/drawingml/2006/main">
              <a:rPr b="1" i="0" lang="vi" sz="1900" u="none" cap="none" strike="noStrike">
                <a:solidFill>
                  <a:srgbClr val="0079BF"/>
                </a:solidFill>
                <a:latin typeface="Arial"/>
                <a:ea typeface="Arial"/>
                <a:cs typeface="Arial"/>
                <a:sym typeface="Arial"/>
              </a:rPr>
              <a:t>Tháng 10 năm 2021</a:t>
            </a:r>
            <a:endParaRPr xmlns:a="http://schemas.openxmlformats.org/drawingml/2006/main" b="0" i="0" sz="5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8"/>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44" name="Google Shape;144;p28"/>
          <p:cNvSpPr txBox="1"/>
          <p:nvPr/>
        </p:nvSpPr>
        <p:spPr>
          <a:xfrm>
            <a:off x="467100" y="647400"/>
            <a:ext cx="4003200" cy="24486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2. Phát hiện thiếu dữ liệu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1" lang="vi" sz="1350" u="none" cap="none" strike="noStrike">
                <a:solidFill>
                  <a:srgbClr val="222222"/>
                </a:solidFill>
                <a:highlight>
                  <a:srgbClr val="FFFFFF"/>
                </a:highlight>
                <a:latin typeface="Arial"/>
                <a:ea typeface="Arial"/>
                <a:cs typeface="Arial"/>
                <a:sym typeface="Arial"/>
              </a:rPr>
              <a:t>Có 4 cách để tìm giá trị null nếu có trong tập dữ liệu:</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Sử dụng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hàm isna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data.isna ()</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50000"/>
              </a:lnSpc>
              <a:spcBef>
                <a:spcPts val="1000"/>
              </a:spcBef>
              <a:spcAft>
                <a:spcPts val="8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Điều này cũng giống như hàm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isnull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Nó cung cấp cùng một đầu ra.</a:t>
            </a:r>
            <a:endParaRPr xmlns:a="http://schemas.openxmlformats.org/drawingml/2006/main" b="0" i="0" sz="1100" u="none" cap="none" strike="noStrike">
              <a:solidFill>
                <a:schemeClr val="dk1"/>
              </a:solidFill>
              <a:latin typeface="Consolas"/>
              <a:ea typeface="Consolas"/>
              <a:cs typeface="Consolas"/>
              <a:sym typeface="Consolas"/>
            </a:endParaRPr>
          </a:p>
        </p:txBody>
      </p:sp>
      <p:pic>
        <p:nvPicPr>
          <p:cNvPr id="145" name="Google Shape;145;p28"/>
          <p:cNvPicPr preferRelativeResize="0"/>
          <p:nvPr/>
        </p:nvPicPr>
        <p:blipFill rotWithShape="1">
          <a:blip r:embed="rId3">
            <a:alphaModFix/>
          </a:blip>
          <a:srcRect b="0" l="0" r="0" t="0"/>
          <a:stretch/>
        </p:blipFill>
        <p:spPr>
          <a:xfrm>
            <a:off x="4470275" y="1608850"/>
            <a:ext cx="4482898" cy="294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51" name="Google Shape;151;p29"/>
          <p:cNvSpPr txBox="1"/>
          <p:nvPr/>
        </p:nvSpPr>
        <p:spPr>
          <a:xfrm>
            <a:off x="467100" y="647400"/>
            <a:ext cx="4942200" cy="27603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2. Phát hiện thiếu dữ liệu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1" lang="vi" sz="1350" u="none" cap="none" strike="noStrike">
                <a:solidFill>
                  <a:srgbClr val="222222"/>
                </a:solidFill>
                <a:highlight>
                  <a:srgbClr val="FFFFFF"/>
                </a:highlight>
                <a:latin typeface="Arial"/>
                <a:ea typeface="Arial"/>
                <a:cs typeface="Arial"/>
                <a:sym typeface="Arial"/>
              </a:rPr>
              <a:t>Có 4 cách để tìm giá trị null nếu có trong tập dữ liệu:</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Sử dụng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hàm isna (). Any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data.isna (). Any ()</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50000"/>
              </a:lnSpc>
              <a:spcBef>
                <a:spcPts val="1000"/>
              </a:spcBef>
              <a:spcAft>
                <a:spcPts val="8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Hàm này cũng cung cấp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giá trị boolean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nếu có bất kỳ giá trị null nào, nhưng nó cho kết quả theo cột chứ không phải ở định dạng bảng.</a:t>
            </a:r>
            <a:endParaRPr xmlns:a="http://schemas.openxmlformats.org/drawingml/2006/main" b="0" i="0" sz="1100" u="none" cap="none" strike="noStrike">
              <a:solidFill>
                <a:schemeClr val="dk1"/>
              </a:solidFill>
              <a:latin typeface="Consolas"/>
              <a:ea typeface="Consolas"/>
              <a:cs typeface="Consolas"/>
              <a:sym typeface="Consolas"/>
            </a:endParaRPr>
          </a:p>
        </p:txBody>
      </p:sp>
      <p:pic>
        <p:nvPicPr>
          <p:cNvPr id="152" name="Google Shape;152;p29"/>
          <p:cNvPicPr preferRelativeResize="0"/>
          <p:nvPr/>
        </p:nvPicPr>
        <p:blipFill rotWithShape="1">
          <a:blip r:embed="rId3">
            <a:alphaModFix/>
          </a:blip>
          <a:srcRect b="0" l="0" r="0" t="0"/>
          <a:stretch/>
        </p:blipFill>
        <p:spPr>
          <a:xfrm>
            <a:off x="5523675" y="2773600"/>
            <a:ext cx="2362200" cy="134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0"/>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58" name="Google Shape;158;p30"/>
          <p:cNvSpPr txBox="1"/>
          <p:nvPr/>
        </p:nvSpPr>
        <p:spPr>
          <a:xfrm>
            <a:off x="467100" y="647400"/>
            <a:ext cx="4942200" cy="24486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2. Phát hiện thiếu dữ liệu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1" lang="vi" sz="1350" u="none" cap="none" strike="noStrike">
                <a:solidFill>
                  <a:srgbClr val="222222"/>
                </a:solidFill>
                <a:highlight>
                  <a:srgbClr val="FFFFFF"/>
                </a:highlight>
                <a:latin typeface="Arial"/>
                <a:ea typeface="Arial"/>
                <a:cs typeface="Arial"/>
                <a:sym typeface="Arial"/>
              </a:rPr>
              <a:t>Có 4 cách để tìm giá trị null nếu có trong tập dữ liệu:</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Sử dụng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isna (). hàm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sum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data.isna (). sum ()</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50000"/>
              </a:lnSpc>
              <a:spcBef>
                <a:spcPts val="1000"/>
              </a:spcBef>
              <a:spcAft>
                <a:spcPts val="8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Hàm này cung cấp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tổng giá trị null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đặt trước trong cột tập dữ liệu.</a:t>
            </a:r>
            <a:endParaRPr xmlns:a="http://schemas.openxmlformats.org/drawingml/2006/main" b="0" i="0" sz="1100" u="none" cap="none" strike="noStrike">
              <a:solidFill>
                <a:schemeClr val="dk1"/>
              </a:solidFill>
              <a:latin typeface="Consolas"/>
              <a:ea typeface="Consolas"/>
              <a:cs typeface="Consolas"/>
              <a:sym typeface="Consolas"/>
            </a:endParaRPr>
          </a:p>
        </p:txBody>
      </p:sp>
      <p:pic>
        <p:nvPicPr>
          <p:cNvPr id="159" name="Google Shape;159;p30"/>
          <p:cNvPicPr preferRelativeResize="0"/>
          <p:nvPr/>
        </p:nvPicPr>
        <p:blipFill rotWithShape="1">
          <a:blip r:embed="rId3">
            <a:alphaModFix/>
          </a:blip>
          <a:srcRect b="0" l="0" r="0" t="0"/>
          <a:stretch/>
        </p:blipFill>
        <p:spPr>
          <a:xfrm>
            <a:off x="5722925" y="2709000"/>
            <a:ext cx="1685925" cy="120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65" name="Google Shape;165;p31"/>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Xóa hàng / cột chứa dữ liệu bị thiếu</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Thông thường, nếu tỷ lệ Dữ liệu bị thiếu nhỏ hơn 5% tổng số, chúng ta nên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xóa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chúng.</a:t>
            </a:r>
            <a:endParaRPr xmlns:a="http://schemas.openxmlformats.org/drawingml/2006/main" b="0" i="0" sz="1600" u="none" cap="none" strike="noStrike">
              <a:solidFill>
                <a:srgbClr val="00517F"/>
              </a:solidFill>
              <a:latin typeface="Arial"/>
              <a:ea typeface="Arial"/>
              <a:cs typeface="Arial"/>
              <a:sym typeface="Arial"/>
            </a:endParaRPr>
          </a:p>
        </p:txBody>
      </p:sp>
      <p:pic>
        <p:nvPicPr>
          <p:cNvPr id="166" name="Google Shape;166;p31"/>
          <p:cNvPicPr preferRelativeResize="0"/>
          <p:nvPr/>
        </p:nvPicPr>
        <p:blipFill rotWithShape="1">
          <a:blip r:embed="rId3">
            <a:alphaModFix/>
          </a:blip>
          <a:srcRect b="0" l="0" r="0" t="0"/>
          <a:stretch/>
        </p:blipFill>
        <p:spPr>
          <a:xfrm>
            <a:off x="234150" y="1932350"/>
            <a:ext cx="5418125" cy="2772485"/>
          </a:xfrm>
          <a:prstGeom prst="rect">
            <a:avLst/>
          </a:prstGeom>
          <a:noFill/>
          <a:ln>
            <a:noFill/>
          </a:ln>
        </p:spPr>
      </p:pic>
      <p:pic>
        <p:nvPicPr>
          <p:cNvPr id="167" name="Google Shape;167;p31"/>
          <p:cNvPicPr preferRelativeResize="0"/>
          <p:nvPr/>
        </p:nvPicPr>
        <p:blipFill rotWithShape="1">
          <a:blip r:embed="rId4">
            <a:alphaModFix/>
          </a:blip>
          <a:srcRect b="0" l="0" r="0" t="0"/>
          <a:stretch/>
        </p:blipFill>
        <p:spPr>
          <a:xfrm>
            <a:off x="6839075" y="3032838"/>
            <a:ext cx="857250" cy="571500"/>
          </a:xfrm>
          <a:prstGeom prst="rect">
            <a:avLst/>
          </a:prstGeom>
          <a:noFill/>
          <a:ln>
            <a:noFill/>
          </a:ln>
        </p:spPr>
      </p:pic>
      <p:sp>
        <p:nvSpPr>
          <p:cNvPr id="168" name="Google Shape;168;p31"/>
          <p:cNvSpPr/>
          <p:nvPr/>
        </p:nvSpPr>
        <p:spPr>
          <a:xfrm>
            <a:off x="5980025" y="3161988"/>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2"/>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74" name="Google Shape;174;p32"/>
          <p:cNvSpPr txBox="1"/>
          <p:nvPr/>
        </p:nvSpPr>
        <p:spPr>
          <a:xfrm>
            <a:off x="467100" y="647400"/>
            <a:ext cx="7978800" cy="35919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Hàm lượng thống kê</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Đây là một phương pháp sử dụng các giá trị thống kê để thay thế Dữ liệu bị Thiếu. Ưu điểm của nó là tính toán đơn giản, nhanh chóng. Một số lựa chọn thay thế Dữ liệu bị thiếu có giá trị thống kê có thể được sử dụng ở đây là:</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15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Thay thế dữ liệu bị thiếu trong một cột bằng giá trị trung bình của cột chứa dữ liệu bị thiếu đó.</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23850" lvl="0" marL="457200" marR="0" rtl="0" algn="l">
              <a:lnSpc>
                <a:spcPct val="115000"/>
              </a:lnSpc>
              <a:spcBef>
                <a:spcPts val="1000"/>
              </a:spcBef>
              <a:spcAft>
                <a:spcPts val="0"/>
              </a:spcAft>
              <a:buClr>
                <a:schemeClr val="dk1"/>
              </a:buClr>
              <a:buSzPts val="150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Thay thế dữ liệu bị thiếu trong một cột bằng giá trị trung bình của cột chứa dữ liệu bị thiếu đó.</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23850" lvl="0" marL="457200" marR="0" rtl="0" algn="l">
              <a:lnSpc>
                <a:spcPct val="115000"/>
              </a:lnSpc>
              <a:spcBef>
                <a:spcPts val="1000"/>
              </a:spcBef>
              <a:spcAft>
                <a:spcPts val="0"/>
              </a:spcAft>
              <a:buClr>
                <a:schemeClr val="dk1"/>
              </a:buClr>
              <a:buSzPts val="150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Thay thế dữ liệu bị thiếu trong một cột bằng giá trị (chế độ) thường xuyên xuất hiện nhất trong cột chứa dữ liệu bị thiếu đó.</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23850" lvl="0" marL="457200" marR="0" rtl="0" algn="l">
              <a:lnSpc>
                <a:spcPct val="115000"/>
              </a:lnSpc>
              <a:spcBef>
                <a:spcPts val="1000"/>
              </a:spcBef>
              <a:spcAft>
                <a:spcPts val="0"/>
              </a:spcAft>
              <a:buClr>
                <a:schemeClr val="dk1"/>
              </a:buClr>
              <a:buSzPts val="150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Thay thế dữ liệu bị thiếu trong một cột bằng một giá trị không đổi khác.</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3"/>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80" name="Google Shape;180;p33"/>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Hàm lượng thống kê</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Kiểm tra các giá trị còn thiếu:</a:t>
            </a:r>
            <a:endParaRPr xmlns:a="http://schemas.openxmlformats.org/drawingml/2006/main" b="0" i="0" sz="1600" u="none" cap="none" strike="noStrike">
              <a:solidFill>
                <a:srgbClr val="222222"/>
              </a:solidFill>
              <a:highlight>
                <a:srgbClr val="FFFFFF"/>
              </a:highlight>
              <a:latin typeface="Arial"/>
              <a:ea typeface="Arial"/>
              <a:cs typeface="Arial"/>
              <a:sym typeface="Arial"/>
            </a:endParaRPr>
          </a:p>
        </p:txBody>
      </p:sp>
      <p:pic>
        <p:nvPicPr>
          <p:cNvPr id="181" name="Google Shape;181;p33"/>
          <p:cNvPicPr preferRelativeResize="0"/>
          <p:nvPr/>
        </p:nvPicPr>
        <p:blipFill rotWithShape="1">
          <a:blip r:embed="rId3">
            <a:alphaModFix/>
          </a:blip>
          <a:srcRect b="0" l="0" r="0" t="0"/>
          <a:stretch/>
        </p:blipFill>
        <p:spPr>
          <a:xfrm>
            <a:off x="0" y="1829400"/>
            <a:ext cx="6096000" cy="2676525"/>
          </a:xfrm>
          <a:prstGeom prst="rect">
            <a:avLst/>
          </a:prstGeom>
          <a:noFill/>
          <a:ln>
            <a:noFill/>
          </a:ln>
        </p:spPr>
      </p:pic>
      <p:pic>
        <p:nvPicPr>
          <p:cNvPr id="182" name="Google Shape;182;p33"/>
          <p:cNvPicPr preferRelativeResize="0"/>
          <p:nvPr/>
        </p:nvPicPr>
        <p:blipFill rotWithShape="1">
          <a:blip r:embed="rId4">
            <a:alphaModFix/>
          </a:blip>
          <a:srcRect b="0" l="0" r="0" t="0"/>
          <a:stretch/>
        </p:blipFill>
        <p:spPr>
          <a:xfrm>
            <a:off x="6791325" y="1772250"/>
            <a:ext cx="2352675" cy="2790825"/>
          </a:xfrm>
          <a:prstGeom prst="rect">
            <a:avLst/>
          </a:prstGeom>
          <a:noFill/>
          <a:ln>
            <a:noFill/>
          </a:ln>
        </p:spPr>
      </p:pic>
      <p:sp>
        <p:nvSpPr>
          <p:cNvPr id="183" name="Google Shape;183;p33"/>
          <p:cNvSpPr/>
          <p:nvPr/>
        </p:nvSpPr>
        <p:spPr>
          <a:xfrm>
            <a:off x="6178013" y="3067088"/>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4"/>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89" name="Google Shape;189;p34"/>
          <p:cNvSpPr txBox="1"/>
          <p:nvPr/>
        </p:nvSpPr>
        <p:spPr>
          <a:xfrm>
            <a:off x="467100" y="647400"/>
            <a:ext cx="7978800" cy="13854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Hàm lượng thống kê</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Đầu tiên, khai báo một Phiên bản của lớp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SimpleImputer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chuyển vào loại thống kê bạn muốn sử dụng: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trung bình, trung vị, chế độ, v.v.</a:t>
            </a:r>
            <a:endParaRPr xmlns:a="http://schemas.openxmlformats.org/drawingml/2006/main" b="1" i="1" sz="1600" u="none" cap="none" strike="noStrike">
              <a:solidFill>
                <a:srgbClr val="222222"/>
              </a:solidFill>
              <a:highlight>
                <a:srgbClr val="FFFFFF"/>
              </a:highlight>
              <a:latin typeface="Arial"/>
              <a:ea typeface="Arial"/>
              <a:cs typeface="Arial"/>
              <a:sym typeface="Arial"/>
            </a:endParaRPr>
          </a:p>
        </p:txBody>
      </p:sp>
      <p:pic>
        <p:nvPicPr>
          <p:cNvPr id="190" name="Google Shape;190;p34"/>
          <p:cNvPicPr preferRelativeResize="0"/>
          <p:nvPr/>
        </p:nvPicPr>
        <p:blipFill rotWithShape="1">
          <a:blip r:embed="rId3">
            <a:alphaModFix/>
          </a:blip>
          <a:srcRect b="0" l="0" r="0" t="0"/>
          <a:stretch/>
        </p:blipFill>
        <p:spPr>
          <a:xfrm>
            <a:off x="1547400" y="2014200"/>
            <a:ext cx="3800475" cy="552450"/>
          </a:xfrm>
          <a:prstGeom prst="rect">
            <a:avLst/>
          </a:prstGeom>
          <a:noFill/>
          <a:ln>
            <a:noFill/>
          </a:ln>
        </p:spPr>
      </p:pic>
      <p:sp>
        <p:nvSpPr>
          <p:cNvPr id="191" name="Google Shape;191;p34"/>
          <p:cNvSpPr txBox="1"/>
          <p:nvPr/>
        </p:nvSpPr>
        <p:spPr>
          <a:xfrm>
            <a:off x="450050" y="2657150"/>
            <a:ext cx="7978800" cy="415500"/>
          </a:xfrm>
          <a:prstGeom prst="rect">
            <a:avLst/>
          </a:prstGeom>
          <a:noFill/>
          <a:ln>
            <a:noFill/>
          </a:ln>
        </p:spPr>
        <p:txBody>
          <a:bodyPr anchorCtr="0" anchor="t" bIns="91425" lIns="91425" spcFirstLastPara="1" rIns="91425" wrap="square" tIns="91425">
            <a:spAutoFit/>
          </a:bodyPr>
          <a:lstStyle/>
          <a:p>
            <a:pPr xmlns:a="http://schemas.openxmlformats.org/drawingml/2006/main" indent="-317500" lvl="0" marL="457200" marR="0" rtl="0" algn="l">
              <a:lnSpc>
                <a:spcPct val="100000"/>
              </a:lnSpc>
              <a:spcBef>
                <a:spcPts val="0"/>
              </a:spcBef>
              <a:spcAft>
                <a:spcPts val="0"/>
              </a:spcAft>
              <a:buClr>
                <a:srgbClr val="000000"/>
              </a:buClr>
              <a:buSzPts val="140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Tiếp theo, sử dụng hàm ẩn vừa được khai báo phù hợp trên tập dữ liệu để tính giá trị trung bình của từng</a:t>
            </a:r>
            <a:r xmlns:a="http://schemas.openxmlformats.org/drawingml/2006/main">
              <a:rPr b="0" i="0" lang="vi" sz="1500" u="none" cap="none" strike="noStrike">
                <a:solidFill>
                  <a:schemeClr val="dk1"/>
                </a:solidFill>
                <a:highlight>
                  <a:srgbClr val="FFFFFF"/>
                </a:highlight>
                <a:latin typeface="Arial"/>
                <a:ea typeface="Arial"/>
                <a:cs typeface="Arial"/>
                <a:sym typeface="Arial"/>
              </a:rPr>
              <a:t>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cột </a:t>
            </a:r>
            <a:r xmlns:a="http://schemas.openxmlformats.org/drawingml/2006/main">
              <a:rPr b="0" i="0" lang="vi" sz="1500" u="none" cap="none" strike="noStrike">
                <a:solidFill>
                  <a:schemeClr val="dk1"/>
                </a:solidFill>
                <a:highlight>
                  <a:srgbClr val="FFFFFF"/>
                </a:highlight>
                <a:latin typeface="Arial"/>
                <a:ea typeface="Arial"/>
                <a:cs typeface="Arial"/>
                <a:sym typeface="Arial"/>
              </a:rPr>
              <a:t>.</a:t>
            </a:r>
            <a:endParaRPr xmlns:a="http://schemas.openxmlformats.org/drawingml/2006/main" b="0" i="0" sz="1400" u="none" cap="none" strike="noStrike">
              <a:solidFill>
                <a:srgbClr val="000000"/>
              </a:solidFill>
              <a:latin typeface="Arial"/>
              <a:ea typeface="Arial"/>
              <a:cs typeface="Arial"/>
              <a:sym typeface="Arial"/>
            </a:endParaRPr>
          </a:p>
        </p:txBody>
      </p:sp>
      <p:pic>
        <p:nvPicPr>
          <p:cNvPr id="192" name="Google Shape;192;p34"/>
          <p:cNvPicPr preferRelativeResize="0"/>
          <p:nvPr/>
        </p:nvPicPr>
        <p:blipFill rotWithShape="1">
          <a:blip r:embed="rId4">
            <a:alphaModFix/>
          </a:blip>
          <a:srcRect b="0" l="0" r="0" t="0"/>
          <a:stretch/>
        </p:blipFill>
        <p:spPr>
          <a:xfrm>
            <a:off x="2552700" y="3072650"/>
            <a:ext cx="2019300" cy="704850"/>
          </a:xfrm>
          <a:prstGeom prst="rect">
            <a:avLst/>
          </a:prstGeom>
          <a:noFill/>
          <a:ln>
            <a:noFill/>
          </a:ln>
        </p:spPr>
      </p:pic>
      <p:sp>
        <p:nvSpPr>
          <p:cNvPr id="193" name="Google Shape;193;p34"/>
          <p:cNvSpPr txBox="1"/>
          <p:nvPr/>
        </p:nvSpPr>
        <p:spPr>
          <a:xfrm>
            <a:off x="467100" y="3881325"/>
            <a:ext cx="7978800" cy="704100"/>
          </a:xfrm>
          <a:prstGeom prst="rect">
            <a:avLst/>
          </a:prstGeom>
          <a:noFill/>
          <a:ln>
            <a:noFill/>
          </a:ln>
        </p:spPr>
        <p:txBody>
          <a:bodyPr anchorCtr="0" anchor="t" bIns="91425" lIns="91425" spcFirstLastPara="1" rIns="91425" wrap="square" tIns="91425">
            <a:spAutoFit/>
          </a:bodyPr>
          <a:lstStyle/>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Cuối cùng, hàm ẩn được áp dụng cho toàn bộ tập dữ liệu để tạo một phiên bản mới của tập dữ liệu trong đó tất cả Dữ liệu bị thiếu được thay thế bằng giá trị trung bình của cột chứa nó.</a:t>
            </a:r>
            <a:endParaRPr xmlns:a="http://schemas.openxmlformats.org/drawingml/2006/main" b="0" i="0" sz="1400" u="none" cap="none" strike="noStrike">
              <a:solidFill>
                <a:srgbClr val="000000"/>
              </a:solidFill>
              <a:latin typeface="Arial"/>
              <a:ea typeface="Arial"/>
              <a:cs typeface="Arial"/>
              <a:sym typeface="Arial"/>
            </a:endParaRPr>
          </a:p>
        </p:txBody>
      </p:sp>
      <p:pic>
        <p:nvPicPr>
          <p:cNvPr id="194" name="Google Shape;194;p34"/>
          <p:cNvPicPr preferRelativeResize="0"/>
          <p:nvPr/>
        </p:nvPicPr>
        <p:blipFill rotWithShape="1">
          <a:blip r:embed="rId5">
            <a:alphaModFix/>
          </a:blip>
          <a:srcRect b="0" l="0" r="0" t="0"/>
          <a:stretch/>
        </p:blipFill>
        <p:spPr>
          <a:xfrm>
            <a:off x="6698300" y="4212000"/>
            <a:ext cx="1555440" cy="50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00" name="Google Shape;200;p35"/>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Hàm lượng thống kê</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Hoàn thành mã:</a:t>
            </a:r>
            <a:endParaRPr xmlns:a="http://schemas.openxmlformats.org/drawingml/2006/main" b="0" i="0" sz="1600" u="none" cap="none" strike="noStrike">
              <a:solidFill>
                <a:srgbClr val="222222"/>
              </a:solidFill>
              <a:highlight>
                <a:srgbClr val="FFFFFF"/>
              </a:highlight>
              <a:latin typeface="Arial"/>
              <a:ea typeface="Arial"/>
              <a:cs typeface="Arial"/>
              <a:sym typeface="Arial"/>
            </a:endParaRPr>
          </a:p>
        </p:txBody>
      </p:sp>
      <p:pic>
        <p:nvPicPr>
          <p:cNvPr id="201" name="Google Shape;201;p35"/>
          <p:cNvPicPr preferRelativeResize="0"/>
          <p:nvPr/>
        </p:nvPicPr>
        <p:blipFill rotWithShape="1">
          <a:blip r:embed="rId3">
            <a:alphaModFix/>
          </a:blip>
          <a:srcRect b="0" l="0" r="0" t="0"/>
          <a:stretch/>
        </p:blipFill>
        <p:spPr>
          <a:xfrm>
            <a:off x="1249447" y="1793899"/>
            <a:ext cx="4465914" cy="2962946"/>
          </a:xfrm>
          <a:prstGeom prst="rect">
            <a:avLst/>
          </a:prstGeom>
          <a:noFill/>
          <a:ln>
            <a:noFill/>
          </a:ln>
        </p:spPr>
      </p:pic>
      <p:pic>
        <p:nvPicPr>
          <p:cNvPr id="202" name="Google Shape;202;p35"/>
          <p:cNvPicPr preferRelativeResize="0"/>
          <p:nvPr/>
        </p:nvPicPr>
        <p:blipFill rotWithShape="1">
          <a:blip r:embed="rId4">
            <a:alphaModFix/>
          </a:blip>
          <a:srcRect b="0" l="0" r="0" t="0"/>
          <a:stretch/>
        </p:blipFill>
        <p:spPr>
          <a:xfrm>
            <a:off x="6797786" y="2737450"/>
            <a:ext cx="1228725" cy="523875"/>
          </a:xfrm>
          <a:prstGeom prst="rect">
            <a:avLst/>
          </a:prstGeom>
          <a:noFill/>
          <a:ln>
            <a:noFill/>
          </a:ln>
        </p:spPr>
      </p:pic>
      <p:sp>
        <p:nvSpPr>
          <p:cNvPr id="203" name="Google Shape;203;p35"/>
          <p:cNvSpPr/>
          <p:nvPr/>
        </p:nvSpPr>
        <p:spPr>
          <a:xfrm>
            <a:off x="5951550" y="2842775"/>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09" name="Google Shape;209;p36"/>
          <p:cNvSpPr txBox="1"/>
          <p:nvPr/>
        </p:nvSpPr>
        <p:spPr>
          <a:xfrm>
            <a:off x="467100" y="647400"/>
            <a:ext cx="7978800" cy="24486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Ngụ ý K-Nearest Neighbor (kNN)</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1" i="1" lang="vi" sz="1350" u="none" cap="none" strike="noStrike">
                <a:solidFill>
                  <a:srgbClr val="222222"/>
                </a:solidFill>
                <a:highlight>
                  <a:srgbClr val="FFFFFF"/>
                </a:highlight>
                <a:latin typeface="Arial"/>
                <a:ea typeface="Arial"/>
                <a:cs typeface="Arial"/>
                <a:sym typeface="Arial"/>
              </a:rPr>
              <a:t>kNN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là một thuật toán học có giám sát đơn giản không học bất cứ thứ gì từ dữ liệu huấn luyện, tất cả các phép tính được thực hiện khi nó cần dự đoán kết quả của dữ liệu mới.</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100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Cấu hình cho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kNN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thường bao gồm việc lựa chọn 2 giá trị: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loại số liệu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đo khoảng cách giữa các mẫu dữ liệu (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Euclidean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Cosine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 và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số lượng mẫu (k)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liền kề với mẫu để xác định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giá trị / lớp. .</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10" name="Google Shape;210;p36"/>
          <p:cNvPicPr preferRelativeResize="0"/>
          <p:nvPr/>
        </p:nvPicPr>
        <p:blipFill rotWithShape="1">
          <a:blip r:embed="rId3">
            <a:alphaModFix/>
          </a:blip>
          <a:srcRect b="0" l="0" r="0" t="0"/>
          <a:stretch/>
        </p:blipFill>
        <p:spPr>
          <a:xfrm>
            <a:off x="2913175" y="2909875"/>
            <a:ext cx="3757125" cy="187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16" name="Google Shape;216;p37"/>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Ngụ ý K-Nearest Neighbor (kNN)</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Khai báo một phiên bản của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KNNImputer</a:t>
            </a:r>
            <a:endParaRPr xmlns:a="http://schemas.openxmlformats.org/drawingml/2006/main" b="1" i="1" sz="1500" u="none" cap="none" strike="noStrike">
              <a:solidFill>
                <a:schemeClr val="dk1"/>
              </a:solidFill>
              <a:highlight>
                <a:srgbClr val="FFFFFF"/>
              </a:highlight>
              <a:latin typeface="Arial"/>
              <a:ea typeface="Arial"/>
              <a:cs typeface="Arial"/>
              <a:sym typeface="Arial"/>
            </a:endParaRPr>
          </a:p>
        </p:txBody>
      </p:sp>
      <p:pic>
        <p:nvPicPr>
          <p:cNvPr id="217" name="Google Shape;217;p37"/>
          <p:cNvPicPr preferRelativeResize="0"/>
          <p:nvPr/>
        </p:nvPicPr>
        <p:blipFill rotWithShape="1">
          <a:blip r:embed="rId3">
            <a:alphaModFix/>
          </a:blip>
          <a:srcRect b="0" l="0" r="0" t="0"/>
          <a:stretch/>
        </p:blipFill>
        <p:spPr>
          <a:xfrm>
            <a:off x="875100" y="1857375"/>
            <a:ext cx="7162800" cy="714375"/>
          </a:xfrm>
          <a:prstGeom prst="rect">
            <a:avLst/>
          </a:prstGeom>
          <a:noFill/>
          <a:ln>
            <a:noFill/>
          </a:ln>
        </p:spPr>
      </p:pic>
      <p:sp>
        <p:nvSpPr>
          <p:cNvPr id="218" name="Google Shape;218;p37"/>
          <p:cNvSpPr txBox="1"/>
          <p:nvPr/>
        </p:nvSpPr>
        <p:spPr>
          <a:xfrm>
            <a:off x="467100" y="2723588"/>
            <a:ext cx="7978800" cy="392400"/>
          </a:xfrm>
          <a:prstGeom prst="rect">
            <a:avLst/>
          </a:prstGeom>
          <a:noFill/>
          <a:ln>
            <a:noFill/>
          </a:ln>
        </p:spPr>
        <p:txBody>
          <a:bodyPr anchorCtr="0" anchor="t" bIns="91425" lIns="91425" spcFirstLastPara="1" rIns="91425" wrap="square" tIns="91425">
            <a:spAutoFit/>
          </a:bodyPr>
          <a:lstStyle/>
          <a:p>
            <a:pPr xmlns:a="http://schemas.openxmlformats.org/drawingml/2006/main" indent="-314325" lvl="0" marL="457200" marR="0" rtl="0" algn="l">
              <a:lnSpc>
                <a:spcPct val="10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Tính toán giá trị cho dữ liệu bị thiếu trên tập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19" name="Google Shape;219;p37"/>
          <p:cNvPicPr preferRelativeResize="0"/>
          <p:nvPr/>
        </p:nvPicPr>
        <p:blipFill rotWithShape="1">
          <a:blip r:embed="rId4">
            <a:alphaModFix/>
          </a:blip>
          <a:srcRect b="0" l="0" r="0" t="0"/>
          <a:stretch/>
        </p:blipFill>
        <p:spPr>
          <a:xfrm>
            <a:off x="2866500" y="3047850"/>
            <a:ext cx="2143125" cy="609600"/>
          </a:xfrm>
          <a:prstGeom prst="rect">
            <a:avLst/>
          </a:prstGeom>
          <a:noFill/>
          <a:ln>
            <a:noFill/>
          </a:ln>
        </p:spPr>
      </p:pic>
      <p:sp>
        <p:nvSpPr>
          <p:cNvPr id="220" name="Google Shape;220;p37"/>
          <p:cNvSpPr txBox="1"/>
          <p:nvPr/>
        </p:nvSpPr>
        <p:spPr>
          <a:xfrm>
            <a:off x="450050" y="3720000"/>
            <a:ext cx="3000000" cy="392400"/>
          </a:xfrm>
          <a:prstGeom prst="rect">
            <a:avLst/>
          </a:prstGeom>
          <a:noFill/>
          <a:ln>
            <a:noFill/>
          </a:ln>
        </p:spPr>
        <p:txBody>
          <a:bodyPr anchorCtr="0" anchor="t" bIns="91425" lIns="91425" spcFirstLastPara="1" rIns="91425" wrap="square" tIns="91425">
            <a:spAutoFit/>
          </a:bodyPr>
          <a:lstStyle/>
          <a:p>
            <a:pPr xmlns:a="http://schemas.openxmlformats.org/drawingml/2006/main" indent="-314325" lvl="0" marL="457200" marR="0" rtl="0" algn="l">
              <a:lnSpc>
                <a:spcPct val="10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Tạo dữ liệu chuyển đổi</a:t>
            </a:r>
            <a:endParaRPr xmlns:a="http://schemas.openxmlformats.org/drawingml/2006/main" b="0" i="0" sz="1400" u="none" cap="none" strike="noStrike">
              <a:solidFill>
                <a:srgbClr val="000000"/>
              </a:solidFill>
              <a:latin typeface="Arial"/>
              <a:ea typeface="Arial"/>
              <a:cs typeface="Arial"/>
              <a:sym typeface="Arial"/>
            </a:endParaRPr>
          </a:p>
        </p:txBody>
      </p:sp>
      <p:pic>
        <p:nvPicPr>
          <p:cNvPr id="221" name="Google Shape;221;p37"/>
          <p:cNvPicPr preferRelativeResize="0"/>
          <p:nvPr/>
        </p:nvPicPr>
        <p:blipFill rotWithShape="1">
          <a:blip r:embed="rId5">
            <a:alphaModFix/>
          </a:blip>
          <a:srcRect b="0" l="0" r="0" t="0"/>
          <a:stretch/>
        </p:blipFill>
        <p:spPr>
          <a:xfrm>
            <a:off x="2595038" y="4020050"/>
            <a:ext cx="2686050" cy="66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0"/>
          <p:cNvSpPr txBox="1"/>
          <p:nvPr>
            <p:ph type="title"/>
          </p:nvPr>
        </p:nvSpPr>
        <p:spPr>
          <a:xfrm>
            <a:off x="691956" y="57745"/>
            <a:ext cx="5922900" cy="641400"/>
          </a:xfrm>
          <a:prstGeom prst="rect">
            <a:avLst/>
          </a:prstGeom>
          <a:noFill/>
          <a:ln>
            <a:noFill/>
          </a:ln>
        </p:spPr>
        <p:txBody>
          <a:bodyPr anchorCtr="0" anchor="ctr" bIns="26775" lIns="26775" spcFirstLastPara="1" rIns="26775" wrap="square" tIns="26775">
            <a:noAutofit/>
          </a:bodyPr>
          <a:lstStyle/>
          <a:p>
            <a:pPr xmlns:a="http://schemas.openxmlformats.org/drawingml/2006/main" indent="0" lvl="0" marL="0" rtl="0" algn="l">
              <a:lnSpc>
                <a:spcPct val="100000"/>
              </a:lnSpc>
              <a:spcBef>
                <a:spcPts val="0"/>
              </a:spcBef>
              <a:spcAft>
                <a:spcPts val="0"/>
              </a:spcAft>
              <a:buClr>
                <a:srgbClr val="0079BF"/>
              </a:buClr>
              <a:buSzPts val="3100"/>
              <a:buFont typeface="Calibri"/>
              <a:buNone/>
            </a:pPr>
            <a:r xmlns:a="http://schemas.openxmlformats.org/drawingml/2006/main">
              <a:rPr lang="vi" sz="3600">
                <a:solidFill>
                  <a:srgbClr val="0079BF"/>
                </a:solidFill>
                <a:latin typeface="Calibri"/>
                <a:ea typeface="Calibri"/>
                <a:cs typeface="Calibri"/>
                <a:sym typeface="Calibri"/>
              </a:rPr>
              <a:t>Chương trình nghị sự</a:t>
            </a:r>
            <a:endParaRPr xmlns:a="http://schemas.openxmlformats.org/drawingml/2006/main" sz="3600"/>
          </a:p>
        </p:txBody>
      </p:sp>
      <p:sp>
        <p:nvSpPr>
          <p:cNvPr id="89" name="Google Shape;89;p20"/>
          <p:cNvSpPr/>
          <p:nvPr/>
        </p:nvSpPr>
        <p:spPr>
          <a:xfrm>
            <a:off x="3337042" y="4949359"/>
            <a:ext cx="2508000" cy="161700"/>
          </a:xfrm>
          <a:prstGeom prst="rect">
            <a:avLst/>
          </a:prstGeom>
          <a:noFill/>
          <a:ln>
            <a:noFill/>
          </a:ln>
        </p:spPr>
        <p:txBody>
          <a:bodyPr anchorCtr="0" anchor="t" bIns="17150" lIns="34275" spcFirstLastPara="1" rIns="34275" wrap="square" tIns="17150">
            <a:noAutofit/>
          </a:bodyPr>
          <a:lstStyle/>
          <a:p>
            <a:pPr xmlns:a="http://schemas.openxmlformats.org/drawingml/2006/main" indent="0" lvl="0" marL="0" marR="0" rtl="0" algn="ctr">
              <a:lnSpc>
                <a:spcPct val="100000"/>
              </a:lnSpc>
              <a:spcBef>
                <a:spcPts val="0"/>
              </a:spcBef>
              <a:spcAft>
                <a:spcPts val="0"/>
              </a:spcAft>
              <a:buClr>
                <a:schemeClr val="lt1"/>
              </a:buClr>
              <a:buSzPts val="800"/>
              <a:buFont typeface="Meiryo"/>
              <a:buNone/>
            </a:pPr>
            <a:r xmlns:a="http://schemas.openxmlformats.org/drawingml/2006/main">
              <a:rPr b="0" i="0" lang="vi" sz="800" u="none" cap="none" strike="noStrike">
                <a:solidFill>
                  <a:schemeClr val="lt1"/>
                </a:solidFill>
                <a:latin typeface="Meiryo"/>
                <a:ea typeface="Meiryo"/>
                <a:cs typeface="Meiryo"/>
                <a:sym typeface="Meiryo"/>
              </a:rPr>
              <a:t>Bản quyền </a:t>
            </a:r>
            <a:r xmlns:a="http://schemas.openxmlformats.org/drawingml/2006/main">
              <a:rPr b="0" i="1" lang="vi" sz="800" u="none" cap="none" strike="noStrike">
                <a:solidFill>
                  <a:schemeClr val="lt1"/>
                </a:solidFill>
                <a:latin typeface="Meiryo"/>
                <a:ea typeface="Meiryo"/>
                <a:cs typeface="Meiryo"/>
                <a:sym typeface="Meiryo"/>
              </a:rPr>
              <a:t>© </a:t>
            </a:r>
            <a:r xmlns:a="http://schemas.openxmlformats.org/drawingml/2006/main">
              <a:rPr b="0" i="0" lang="vi" sz="800" u="none" cap="none" strike="noStrike">
                <a:solidFill>
                  <a:schemeClr val="lt1"/>
                </a:solidFill>
                <a:latin typeface="Meiryo"/>
                <a:ea typeface="Meiryo"/>
                <a:cs typeface="Meiryo"/>
                <a:sym typeface="Meiryo"/>
              </a:rPr>
              <a:t>Học viện VTI Mọi quyền được bảo lưu</a:t>
            </a:r>
            <a:endParaRPr xmlns:a="http://schemas.openxmlformats.org/drawingml/2006/main" b="0" i="0" sz="500" u="none" cap="none" strike="noStrike">
              <a:solidFill>
                <a:srgbClr val="000000"/>
              </a:solidFill>
              <a:latin typeface="Arial"/>
              <a:ea typeface="Arial"/>
              <a:cs typeface="Arial"/>
              <a:sym typeface="Arial"/>
            </a:endParaRPr>
          </a:p>
        </p:txBody>
      </p:sp>
      <p:sp>
        <p:nvSpPr>
          <p:cNvPr id="90" name="Google Shape;90;p20"/>
          <p:cNvSpPr txBox="1"/>
          <p:nvPr/>
        </p:nvSpPr>
        <p:spPr>
          <a:xfrm>
            <a:off x="691956" y="1168680"/>
            <a:ext cx="8025600" cy="3498300"/>
          </a:xfrm>
          <a:prstGeom prst="rect">
            <a:avLst/>
          </a:prstGeom>
          <a:noFill/>
          <a:ln>
            <a:noFill/>
          </a:ln>
        </p:spPr>
        <p:txBody>
          <a:bodyPr anchorCtr="0" anchor="t" bIns="17150" lIns="34275" spcFirstLastPara="1" rIns="34275" wrap="square" tIns="17150">
            <a:noAutofit/>
          </a:bodyPr>
          <a:lstStyle/>
          <a:p>
            <a:pPr xmlns:a="http://schemas.openxmlformats.org/drawingml/2006/main" indent="-127000" lvl="0" marL="127000" marR="0" rtl="0" algn="l">
              <a:lnSpc>
                <a:spcPct val="200000"/>
              </a:lnSpc>
              <a:spcBef>
                <a:spcPts val="500"/>
              </a:spcBef>
              <a:spcAft>
                <a:spcPts val="0"/>
              </a:spcAft>
              <a:buClr>
                <a:srgbClr val="FF9900"/>
              </a:buClr>
              <a:buSzPts val="2500"/>
              <a:buFont typeface="Arial"/>
              <a:buChar char="❑"/>
            </a:pPr>
            <a:r xmlns:a="http://schemas.openxmlformats.org/drawingml/2006/main">
              <a:rPr b="0" i="0" lang="vi" sz="2500" u="none" cap="none" strike="noStrike">
                <a:solidFill>
                  <a:srgbClr val="FF9900"/>
                </a:solidFill>
                <a:latin typeface="Arial"/>
                <a:ea typeface="Arial"/>
                <a:cs typeface="Arial"/>
                <a:sym typeface="Arial"/>
              </a:rPr>
              <a:t>I. Giới thiệu về Làm sạch và Chuẩn bị Tập dữ liệu</a:t>
            </a:r>
            <a:endParaRPr xmlns:a="http://schemas.openxmlformats.org/drawingml/2006/main" b="0" i="0" sz="2500" u="none" cap="none" strike="noStrike">
              <a:solidFill>
                <a:srgbClr val="FF9900"/>
              </a:solidFill>
              <a:latin typeface="Arial"/>
              <a:ea typeface="Arial"/>
              <a:cs typeface="Arial"/>
              <a:sym typeface="Arial"/>
            </a:endParaRPr>
          </a:p>
          <a:p>
            <a:pPr xmlns:a="http://schemas.openxmlformats.org/drawingml/2006/main" indent="-127000" lvl="0" marL="127000" marR="0" rtl="0" algn="l">
              <a:lnSpc>
                <a:spcPct val="200000"/>
              </a:lnSpc>
              <a:spcBef>
                <a:spcPts val="500"/>
              </a:spcBef>
              <a:spcAft>
                <a:spcPts val="0"/>
              </a:spcAft>
              <a:buClr>
                <a:srgbClr val="FF9900"/>
              </a:buClr>
              <a:buSzPts val="2500"/>
              <a:buFont typeface="Arial"/>
              <a:buChar char="❑"/>
            </a:pPr>
            <a:r xmlns:a="http://schemas.openxmlformats.org/drawingml/2006/main">
              <a:rPr b="0" i="0" lang="vi" sz="2500" u="none" cap="none" strike="noStrike">
                <a:solidFill>
                  <a:srgbClr val="FF9900"/>
                </a:solidFill>
                <a:latin typeface="Arial"/>
                <a:ea typeface="Arial"/>
                <a:cs typeface="Arial"/>
                <a:sym typeface="Arial"/>
              </a:rPr>
              <a:t>II. Làm sạch và chuẩn bị tập dữ liệu - Phần 1</a:t>
            </a:r>
            <a:endParaRPr xmlns:a="http://schemas.openxmlformats.org/drawingml/2006/main" b="0" i="0" sz="2500" u="none" cap="none" strike="noStrike">
              <a:solidFill>
                <a:srgbClr val="FF99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27" name="Google Shape;227;p38"/>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Ngụ ý K-Nearest Neighbor (kNN)</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Hoàn thành mã:</a:t>
            </a:r>
            <a:endParaRPr xmlns:a="http://schemas.openxmlformats.org/drawingml/2006/main" b="0" i="0" sz="1500" u="none" cap="none" strike="noStrike">
              <a:solidFill>
                <a:schemeClr val="dk1"/>
              </a:solidFill>
              <a:highlight>
                <a:srgbClr val="FFFFFF"/>
              </a:highlight>
              <a:latin typeface="Arial"/>
              <a:ea typeface="Arial"/>
              <a:cs typeface="Arial"/>
              <a:sym typeface="Arial"/>
            </a:endParaRPr>
          </a:p>
        </p:txBody>
      </p:sp>
      <p:pic>
        <p:nvPicPr>
          <p:cNvPr id="228" name="Google Shape;228;p38"/>
          <p:cNvPicPr preferRelativeResize="0"/>
          <p:nvPr/>
        </p:nvPicPr>
        <p:blipFill rotWithShape="1">
          <a:blip r:embed="rId3">
            <a:alphaModFix/>
          </a:blip>
          <a:srcRect b="0" l="0" r="0" t="0"/>
          <a:stretch/>
        </p:blipFill>
        <p:spPr>
          <a:xfrm>
            <a:off x="753855" y="1721100"/>
            <a:ext cx="4405119" cy="2984500"/>
          </a:xfrm>
          <a:prstGeom prst="rect">
            <a:avLst/>
          </a:prstGeom>
          <a:noFill/>
          <a:ln>
            <a:noFill/>
          </a:ln>
        </p:spPr>
      </p:pic>
      <p:pic>
        <p:nvPicPr>
          <p:cNvPr id="229" name="Google Shape;229;p38"/>
          <p:cNvPicPr preferRelativeResize="0"/>
          <p:nvPr/>
        </p:nvPicPr>
        <p:blipFill rotWithShape="1">
          <a:blip r:embed="rId4">
            <a:alphaModFix/>
          </a:blip>
          <a:srcRect b="0" l="0" r="0" t="0"/>
          <a:stretch/>
        </p:blipFill>
        <p:spPr>
          <a:xfrm>
            <a:off x="6569450" y="2731675"/>
            <a:ext cx="1257300" cy="495300"/>
          </a:xfrm>
          <a:prstGeom prst="rect">
            <a:avLst/>
          </a:prstGeom>
          <a:noFill/>
          <a:ln>
            <a:noFill/>
          </a:ln>
        </p:spPr>
      </p:pic>
      <p:sp>
        <p:nvSpPr>
          <p:cNvPr id="230" name="Google Shape;230;p38"/>
          <p:cNvSpPr/>
          <p:nvPr/>
        </p:nvSpPr>
        <p:spPr>
          <a:xfrm>
            <a:off x="5598563" y="2861750"/>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36" name="Google Shape;236;p39"/>
          <p:cNvSpPr txBox="1"/>
          <p:nvPr/>
        </p:nvSpPr>
        <p:spPr>
          <a:xfrm>
            <a:off x="467100" y="647400"/>
            <a:ext cx="7978800" cy="25770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Áp đặt lặp đi lặp lại</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Lặp lại lặp lại là quá trình trong đó mỗi tính năng được mô hình hóa như một chức năng của các tính năng khác.</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100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Mỗi tính năng được xác định tuần tự, lần lượt, cho phép các tính năng đã xác định trước đó được sử dụng như một phần đầu vào của mô hình để dự đoán các tính năng tiếp theo.</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100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Quá trình này được lặp lại nhiều lần, cho phép các ước tính luôn được cải thiện.</a:t>
            </a:r>
            <a:endParaRPr xmlns:a="http://schemas.openxmlformats.org/drawingml/2006/main" b="0" i="0" sz="1600" u="none" cap="none" strike="noStrike">
              <a:solidFill>
                <a:srgbClr val="222222"/>
              </a:solidFill>
              <a:highlight>
                <a:srgbClr val="FFFFFF"/>
              </a:highlight>
              <a:latin typeface="Arial"/>
              <a:ea typeface="Arial"/>
              <a:cs typeface="Arial"/>
              <a:sym typeface="Arial"/>
            </a:endParaRPr>
          </a:p>
        </p:txBody>
      </p:sp>
      <p:pic>
        <p:nvPicPr>
          <p:cNvPr id="237" name="Google Shape;237;p39"/>
          <p:cNvPicPr preferRelativeResize="0"/>
          <p:nvPr/>
        </p:nvPicPr>
        <p:blipFill rotWithShape="1">
          <a:blip r:embed="rId3">
            <a:alphaModFix/>
          </a:blip>
          <a:srcRect b="0" l="0" r="0" t="0"/>
          <a:stretch/>
        </p:blipFill>
        <p:spPr>
          <a:xfrm>
            <a:off x="3315572" y="3224399"/>
            <a:ext cx="2770577" cy="14895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43" name="Google Shape;243;p40"/>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Áp đặt lặp đi lặp lại</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314325" lvl="0" marL="457200" marR="0" rtl="0" algn="l">
              <a:lnSpc>
                <a:spcPct val="15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Khai báo một phiên bản của máy tính lặp lại</a:t>
            </a:r>
            <a:endParaRPr xmlns:a="http://schemas.openxmlformats.org/drawingml/2006/main" b="0" i="0" sz="1600" u="none" cap="none" strike="noStrike">
              <a:solidFill>
                <a:srgbClr val="222222"/>
              </a:solidFill>
              <a:highlight>
                <a:srgbClr val="FFFFFF"/>
              </a:highlight>
              <a:latin typeface="Arial"/>
              <a:ea typeface="Arial"/>
              <a:cs typeface="Arial"/>
              <a:sym typeface="Arial"/>
            </a:endParaRPr>
          </a:p>
        </p:txBody>
      </p:sp>
      <p:pic>
        <p:nvPicPr>
          <p:cNvPr id="244" name="Google Shape;244;p40"/>
          <p:cNvPicPr preferRelativeResize="0"/>
          <p:nvPr/>
        </p:nvPicPr>
        <p:blipFill rotWithShape="1">
          <a:blip r:embed="rId3">
            <a:alphaModFix/>
          </a:blip>
          <a:srcRect b="0" l="0" r="0" t="0"/>
          <a:stretch/>
        </p:blipFill>
        <p:spPr>
          <a:xfrm>
            <a:off x="1034925" y="1740840"/>
            <a:ext cx="7324725" cy="666750"/>
          </a:xfrm>
          <a:prstGeom prst="rect">
            <a:avLst/>
          </a:prstGeom>
          <a:noFill/>
          <a:ln>
            <a:noFill/>
          </a:ln>
        </p:spPr>
      </p:pic>
      <p:sp>
        <p:nvSpPr>
          <p:cNvPr id="245" name="Google Shape;245;p40"/>
          <p:cNvSpPr txBox="1"/>
          <p:nvPr/>
        </p:nvSpPr>
        <p:spPr>
          <a:xfrm>
            <a:off x="467100" y="2429400"/>
            <a:ext cx="7978800" cy="392400"/>
          </a:xfrm>
          <a:prstGeom prst="rect">
            <a:avLst/>
          </a:prstGeom>
          <a:noFill/>
          <a:ln>
            <a:noFill/>
          </a:ln>
        </p:spPr>
        <p:txBody>
          <a:bodyPr anchorCtr="0" anchor="t" bIns="91425" lIns="91425" spcFirstLastPara="1" rIns="91425" wrap="square" tIns="91425">
            <a:spAutoFit/>
          </a:bodyPr>
          <a:lstStyle/>
          <a:p>
            <a:pPr xmlns:a="http://schemas.openxmlformats.org/drawingml/2006/main" indent="-314325" lvl="0" marL="457200" marR="0" rtl="0" algn="l">
              <a:lnSpc>
                <a:spcPct val="10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Ước tính giá trị cho Dữ liệu bị thiếu trên tập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46" name="Google Shape;246;p40"/>
          <p:cNvPicPr preferRelativeResize="0"/>
          <p:nvPr/>
        </p:nvPicPr>
        <p:blipFill rotWithShape="1">
          <a:blip r:embed="rId4">
            <a:alphaModFix/>
          </a:blip>
          <a:srcRect b="0" l="0" r="0" t="0"/>
          <a:stretch/>
        </p:blipFill>
        <p:spPr>
          <a:xfrm>
            <a:off x="3208125" y="2810625"/>
            <a:ext cx="1933575" cy="666750"/>
          </a:xfrm>
          <a:prstGeom prst="rect">
            <a:avLst/>
          </a:prstGeom>
          <a:noFill/>
          <a:ln>
            <a:noFill/>
          </a:ln>
        </p:spPr>
      </p:pic>
      <p:sp>
        <p:nvSpPr>
          <p:cNvPr id="247" name="Google Shape;247;p40"/>
          <p:cNvSpPr txBox="1"/>
          <p:nvPr/>
        </p:nvSpPr>
        <p:spPr>
          <a:xfrm>
            <a:off x="467100" y="3519900"/>
            <a:ext cx="3000000" cy="392400"/>
          </a:xfrm>
          <a:prstGeom prst="rect">
            <a:avLst/>
          </a:prstGeom>
          <a:noFill/>
          <a:ln>
            <a:noFill/>
          </a:ln>
        </p:spPr>
        <p:txBody>
          <a:bodyPr anchorCtr="0" anchor="t" bIns="91425" lIns="91425" spcFirstLastPara="1" rIns="91425" wrap="square" tIns="91425">
            <a:spAutoFit/>
          </a:bodyPr>
          <a:lstStyle/>
          <a:p>
            <a:pPr xmlns:a="http://schemas.openxmlformats.org/drawingml/2006/main" indent="-314325" lvl="0" marL="457200" marR="0" rtl="0" algn="l">
              <a:lnSpc>
                <a:spcPct val="100000"/>
              </a:lnSpc>
              <a:spcBef>
                <a:spcPts val="0"/>
              </a:spcBef>
              <a:spcAft>
                <a:spcPts val="0"/>
              </a:spcAft>
              <a:buClr>
                <a:srgbClr val="222222"/>
              </a:buClr>
              <a:buSzPts val="1350"/>
              <a:buFont typeface="Arial"/>
              <a:buChar char="●"/>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Tạo dữ liệu chuyển đổi</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48" name="Google Shape;248;p40"/>
          <p:cNvPicPr preferRelativeResize="0"/>
          <p:nvPr/>
        </p:nvPicPr>
        <p:blipFill rotWithShape="1">
          <a:blip r:embed="rId5">
            <a:alphaModFix/>
          </a:blip>
          <a:srcRect b="0" l="0" r="0" t="0"/>
          <a:stretch/>
        </p:blipFill>
        <p:spPr>
          <a:xfrm>
            <a:off x="2755688" y="3912305"/>
            <a:ext cx="2838450" cy="676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54" name="Google Shape;254;p41"/>
          <p:cNvSpPr txBox="1"/>
          <p:nvPr/>
        </p:nvSpPr>
        <p:spPr>
          <a:xfrm>
            <a:off x="467100" y="647400"/>
            <a:ext cx="7978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Xử lý dữ liệu bị thiếu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350" u="none" cap="none" strike="noStrike">
                <a:solidFill>
                  <a:srgbClr val="222222"/>
                </a:solidFill>
                <a:highlight>
                  <a:srgbClr val="FFFFFF"/>
                </a:highlight>
                <a:latin typeface="Arial"/>
                <a:ea typeface="Arial"/>
                <a:cs typeface="Arial"/>
                <a:sym typeface="Arial"/>
              </a:rPr>
              <a:t>- Áp đặt lặp đi lặp lại</a:t>
            </a:r>
            <a:endParaRPr xmlns:a="http://schemas.openxmlformats.org/drawingml/2006/main" b="1"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Hoàn thành mã:</a:t>
            </a:r>
            <a:endParaRPr xmlns:a="http://schemas.openxmlformats.org/drawingml/2006/main" b="0" i="0" sz="1600" u="none" cap="none" strike="noStrike">
              <a:solidFill>
                <a:srgbClr val="222222"/>
              </a:solidFill>
              <a:highlight>
                <a:srgbClr val="FFFFFF"/>
              </a:highlight>
              <a:latin typeface="Arial"/>
              <a:ea typeface="Arial"/>
              <a:cs typeface="Arial"/>
              <a:sym typeface="Arial"/>
            </a:endParaRPr>
          </a:p>
        </p:txBody>
      </p:sp>
      <p:pic>
        <p:nvPicPr>
          <p:cNvPr id="255" name="Google Shape;255;p41"/>
          <p:cNvPicPr preferRelativeResize="0"/>
          <p:nvPr/>
        </p:nvPicPr>
        <p:blipFill rotWithShape="1">
          <a:blip r:embed="rId3">
            <a:alphaModFix/>
          </a:blip>
          <a:srcRect b="0" l="0" r="0" t="0"/>
          <a:stretch/>
        </p:blipFill>
        <p:spPr>
          <a:xfrm>
            <a:off x="1088904" y="1758999"/>
            <a:ext cx="3921279" cy="2921075"/>
          </a:xfrm>
          <a:prstGeom prst="rect">
            <a:avLst/>
          </a:prstGeom>
          <a:noFill/>
          <a:ln>
            <a:noFill/>
          </a:ln>
        </p:spPr>
      </p:pic>
      <p:pic>
        <p:nvPicPr>
          <p:cNvPr id="256" name="Google Shape;256;p41"/>
          <p:cNvPicPr preferRelativeResize="0"/>
          <p:nvPr/>
        </p:nvPicPr>
        <p:blipFill rotWithShape="1">
          <a:blip r:embed="rId4">
            <a:alphaModFix/>
          </a:blip>
          <a:srcRect b="0" l="0" r="0" t="0"/>
          <a:stretch/>
        </p:blipFill>
        <p:spPr>
          <a:xfrm>
            <a:off x="6320283" y="2841875"/>
            <a:ext cx="1285875" cy="504825"/>
          </a:xfrm>
          <a:prstGeom prst="rect">
            <a:avLst/>
          </a:prstGeom>
          <a:noFill/>
          <a:ln>
            <a:noFill/>
          </a:ln>
        </p:spPr>
      </p:pic>
      <p:sp>
        <p:nvSpPr>
          <p:cNvPr id="257" name="Google Shape;257;p41"/>
          <p:cNvSpPr/>
          <p:nvPr/>
        </p:nvSpPr>
        <p:spPr>
          <a:xfrm>
            <a:off x="5399563" y="2937688"/>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III. Làm sạch dữ liệu có định dạng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63" name="Google Shape;263;p42"/>
          <p:cNvSpPr txBox="1"/>
          <p:nvPr/>
        </p:nvSpPr>
        <p:spPr>
          <a:xfrm>
            <a:off x="467100" y="647400"/>
            <a:ext cx="8209800" cy="1073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1. Dữ liệu sai định dạng</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Các ô có dữ liệu sai định dạng có thể gây khó khăn, hoặc thậm chí không thể phân tích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14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Để khắc phục, bạn có hai lựa chọn: loại bỏ các hàng, hoặc chuyển đổi tất cả các ô trong các cột thành cùng một định dạng.</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64" name="Google Shape;264;p42"/>
          <p:cNvPicPr preferRelativeResize="0"/>
          <p:nvPr/>
        </p:nvPicPr>
        <p:blipFill rotWithShape="1">
          <a:blip r:embed="rId3">
            <a:alphaModFix/>
          </a:blip>
          <a:srcRect b="0" l="0" r="0" t="0"/>
          <a:stretch/>
        </p:blipFill>
        <p:spPr>
          <a:xfrm>
            <a:off x="2140875" y="1966600"/>
            <a:ext cx="3333248" cy="257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III. Làm sạch dữ liệu có định dạng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70" name="Google Shape;270;p43"/>
          <p:cNvSpPr txBox="1"/>
          <p:nvPr/>
        </p:nvSpPr>
        <p:spPr>
          <a:xfrm>
            <a:off x="467100" y="647400"/>
            <a:ext cx="8209800" cy="4311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Chuyển đổi thành định dạng chính xác</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71" name="Google Shape;271;p43"/>
          <p:cNvPicPr preferRelativeResize="0"/>
          <p:nvPr/>
        </p:nvPicPr>
        <p:blipFill rotWithShape="1">
          <a:blip r:embed="rId3">
            <a:alphaModFix/>
          </a:blip>
          <a:srcRect b="0" l="0" r="0" t="0"/>
          <a:stretch/>
        </p:blipFill>
        <p:spPr>
          <a:xfrm>
            <a:off x="0" y="1278850"/>
            <a:ext cx="4772025" cy="3381375"/>
          </a:xfrm>
          <a:prstGeom prst="rect">
            <a:avLst/>
          </a:prstGeom>
          <a:noFill/>
          <a:ln>
            <a:noFill/>
          </a:ln>
        </p:spPr>
      </p:pic>
      <p:pic>
        <p:nvPicPr>
          <p:cNvPr id="272" name="Google Shape;272;p43"/>
          <p:cNvPicPr preferRelativeResize="0"/>
          <p:nvPr/>
        </p:nvPicPr>
        <p:blipFill rotWithShape="1">
          <a:blip r:embed="rId4">
            <a:alphaModFix/>
          </a:blip>
          <a:srcRect b="0" l="0" r="0" t="0"/>
          <a:stretch/>
        </p:blipFill>
        <p:spPr>
          <a:xfrm>
            <a:off x="5610225" y="2189800"/>
            <a:ext cx="3533775" cy="1190625"/>
          </a:xfrm>
          <a:prstGeom prst="rect">
            <a:avLst/>
          </a:prstGeom>
          <a:noFill/>
          <a:ln>
            <a:noFill/>
          </a:ln>
        </p:spPr>
      </p:pic>
      <p:sp>
        <p:nvSpPr>
          <p:cNvPr id="273" name="Google Shape;273;p43"/>
          <p:cNvSpPr/>
          <p:nvPr/>
        </p:nvSpPr>
        <p:spPr>
          <a:xfrm>
            <a:off x="5001663" y="2671963"/>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III. Làm sạch dữ liệu có định dạng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79" name="Google Shape;279;p44"/>
          <p:cNvSpPr txBox="1"/>
          <p:nvPr/>
        </p:nvSpPr>
        <p:spPr>
          <a:xfrm>
            <a:off x="467100" y="647400"/>
            <a:ext cx="8209800" cy="4311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Chuyển đổi thành định dạng chính xác</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280" name="Google Shape;280;p44"/>
          <p:cNvPicPr preferRelativeResize="0"/>
          <p:nvPr/>
        </p:nvPicPr>
        <p:blipFill rotWithShape="1">
          <a:blip r:embed="rId3">
            <a:alphaModFix/>
          </a:blip>
          <a:srcRect b="0" l="0" r="0" t="0"/>
          <a:stretch/>
        </p:blipFill>
        <p:spPr>
          <a:xfrm>
            <a:off x="152400" y="1230900"/>
            <a:ext cx="1676400" cy="2667000"/>
          </a:xfrm>
          <a:prstGeom prst="rect">
            <a:avLst/>
          </a:prstGeom>
          <a:noFill/>
          <a:ln>
            <a:noFill/>
          </a:ln>
        </p:spPr>
      </p:pic>
      <p:pic>
        <p:nvPicPr>
          <p:cNvPr id="281" name="Google Shape;281;p44"/>
          <p:cNvPicPr preferRelativeResize="0"/>
          <p:nvPr/>
        </p:nvPicPr>
        <p:blipFill rotWithShape="1">
          <a:blip r:embed="rId4">
            <a:alphaModFix/>
          </a:blip>
          <a:srcRect b="0" l="0" r="0" t="0"/>
          <a:stretch/>
        </p:blipFill>
        <p:spPr>
          <a:xfrm>
            <a:off x="2815850" y="1564275"/>
            <a:ext cx="2971800" cy="2333625"/>
          </a:xfrm>
          <a:prstGeom prst="rect">
            <a:avLst/>
          </a:prstGeom>
          <a:noFill/>
          <a:ln>
            <a:noFill/>
          </a:ln>
        </p:spPr>
      </p:pic>
      <p:pic>
        <p:nvPicPr>
          <p:cNvPr id="282" name="Google Shape;282;p44"/>
          <p:cNvPicPr preferRelativeResize="0"/>
          <p:nvPr/>
        </p:nvPicPr>
        <p:blipFill rotWithShape="1">
          <a:blip r:embed="rId5">
            <a:alphaModFix/>
          </a:blip>
          <a:srcRect b="0" l="0" r="0" t="0"/>
          <a:stretch/>
        </p:blipFill>
        <p:spPr>
          <a:xfrm>
            <a:off x="5971350" y="1867325"/>
            <a:ext cx="3051550" cy="1823301"/>
          </a:xfrm>
          <a:prstGeom prst="rect">
            <a:avLst/>
          </a:prstGeom>
          <a:noFill/>
          <a:ln>
            <a:noFill/>
          </a:ln>
        </p:spPr>
      </p:pic>
      <p:sp>
        <p:nvSpPr>
          <p:cNvPr id="283" name="Google Shape;283;p44"/>
          <p:cNvSpPr/>
          <p:nvPr/>
        </p:nvSpPr>
        <p:spPr>
          <a:xfrm>
            <a:off x="2100838" y="2622363"/>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
        <p:nvSpPr>
          <p:cNvPr id="284" name="Google Shape;284;p44"/>
          <p:cNvSpPr/>
          <p:nvPr/>
        </p:nvSpPr>
        <p:spPr>
          <a:xfrm>
            <a:off x="5362188" y="2622363"/>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5"/>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IV. Sửa dữ liệu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90" name="Google Shape;290;p45"/>
          <p:cNvSpPr txBox="1"/>
          <p:nvPr/>
        </p:nvSpPr>
        <p:spPr>
          <a:xfrm>
            <a:off x="467100" y="647400"/>
            <a:ext cx="8209800" cy="18252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1. Dữ liệu sai</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Dữ liệu sai "không nhất thiết phải là"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ô trống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"hoặc"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định dạng sai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nó có thể là sai, giống như nếu ai đó đăng ký"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199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"thay vì"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1.99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Đôi khi bạn có thể phát hiện ra dữ liệu sai bằng cách nhìn vào tập dữ liệu, bởi vì bạn có kỳ vọng về kết quả của nó.</a:t>
            </a:r>
            <a:endParaRPr xmlns:a="http://schemas.openxmlformats.org/drawingml/2006/main" b="0" i="0" sz="1150" u="none" cap="none" strike="noStrike">
              <a:solidFill>
                <a:schemeClr val="dk1"/>
              </a:solidFill>
              <a:highlight>
                <a:srgbClr val="FFFFFF"/>
              </a:highlight>
              <a:latin typeface="Verdana"/>
              <a:ea typeface="Verdana"/>
              <a:cs typeface="Verdana"/>
              <a:sym typeface="Verdana"/>
            </a:endParaRPr>
          </a:p>
        </p:txBody>
      </p:sp>
      <p:pic>
        <p:nvPicPr>
          <p:cNvPr id="291" name="Google Shape;291;p45"/>
          <p:cNvPicPr preferRelativeResize="0"/>
          <p:nvPr/>
        </p:nvPicPr>
        <p:blipFill rotWithShape="1">
          <a:blip r:embed="rId3">
            <a:alphaModFix/>
          </a:blip>
          <a:srcRect b="0" l="0" r="0" t="0"/>
          <a:stretch/>
        </p:blipFill>
        <p:spPr>
          <a:xfrm>
            <a:off x="2273964" y="2230625"/>
            <a:ext cx="4311537" cy="241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IV. Sửa dữ liệu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297" name="Google Shape;297;p46"/>
          <p:cNvSpPr txBox="1"/>
          <p:nvPr/>
        </p:nvSpPr>
        <p:spPr>
          <a:xfrm>
            <a:off x="467100" y="647400"/>
            <a:ext cx="8209800" cy="7620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Thay thế giá trị</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15000"/>
              </a:lnSpc>
              <a:spcBef>
                <a:spcPts val="0"/>
              </a:spcBef>
              <a:spcAft>
                <a:spcPts val="14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Một cách để sửa các giá trị sai là thay thế chúng bằng một thứ khác.</a:t>
            </a:r>
            <a:endParaRPr xmlns:a="http://schemas.openxmlformats.org/drawingml/2006/main" b="0" i="0" sz="1150" u="none" cap="none" strike="noStrike">
              <a:solidFill>
                <a:schemeClr val="dk1"/>
              </a:solidFill>
              <a:highlight>
                <a:srgbClr val="FFFFFF"/>
              </a:highlight>
              <a:latin typeface="Verdana"/>
              <a:ea typeface="Verdana"/>
              <a:cs typeface="Verdana"/>
              <a:sym typeface="Verdana"/>
            </a:endParaRPr>
          </a:p>
        </p:txBody>
      </p:sp>
      <p:pic>
        <p:nvPicPr>
          <p:cNvPr id="298" name="Google Shape;298;p46"/>
          <p:cNvPicPr preferRelativeResize="0"/>
          <p:nvPr/>
        </p:nvPicPr>
        <p:blipFill rotWithShape="1">
          <a:blip r:embed="rId3">
            <a:alphaModFix/>
          </a:blip>
          <a:srcRect b="0" l="0" r="0" t="0"/>
          <a:stretch/>
        </p:blipFill>
        <p:spPr>
          <a:xfrm>
            <a:off x="0" y="1681720"/>
            <a:ext cx="5190500" cy="2905055"/>
          </a:xfrm>
          <a:prstGeom prst="rect">
            <a:avLst/>
          </a:prstGeom>
          <a:noFill/>
          <a:ln>
            <a:noFill/>
          </a:ln>
        </p:spPr>
      </p:pic>
      <p:pic>
        <p:nvPicPr>
          <p:cNvPr id="299" name="Google Shape;299;p46"/>
          <p:cNvPicPr preferRelativeResize="0"/>
          <p:nvPr/>
        </p:nvPicPr>
        <p:blipFill rotWithShape="1">
          <a:blip r:embed="rId4">
            <a:alphaModFix/>
          </a:blip>
          <a:srcRect b="0" l="0" r="0" t="0"/>
          <a:stretch/>
        </p:blipFill>
        <p:spPr>
          <a:xfrm>
            <a:off x="6084185" y="2308050"/>
            <a:ext cx="2352675" cy="314325"/>
          </a:xfrm>
          <a:prstGeom prst="rect">
            <a:avLst/>
          </a:prstGeom>
          <a:noFill/>
          <a:ln>
            <a:noFill/>
          </a:ln>
        </p:spPr>
      </p:pic>
      <p:pic>
        <p:nvPicPr>
          <p:cNvPr id="300" name="Google Shape;300;p46"/>
          <p:cNvPicPr preferRelativeResize="0"/>
          <p:nvPr/>
        </p:nvPicPr>
        <p:blipFill rotWithShape="1">
          <a:blip r:embed="rId5">
            <a:alphaModFix/>
          </a:blip>
          <a:srcRect b="0" l="0" r="0" t="0"/>
          <a:stretch/>
        </p:blipFill>
        <p:spPr>
          <a:xfrm>
            <a:off x="6065200" y="2689750"/>
            <a:ext cx="2943225" cy="781050"/>
          </a:xfrm>
          <a:prstGeom prst="rect">
            <a:avLst/>
          </a:prstGeom>
          <a:noFill/>
          <a:ln>
            <a:noFill/>
          </a:ln>
        </p:spPr>
      </p:pic>
      <p:sp>
        <p:nvSpPr>
          <p:cNvPr id="301" name="Google Shape;301;p46"/>
          <p:cNvSpPr/>
          <p:nvPr/>
        </p:nvSpPr>
        <p:spPr>
          <a:xfrm>
            <a:off x="5362188" y="2622363"/>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7"/>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IV. Sửa dữ liệu sai</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07" name="Google Shape;307;p47"/>
          <p:cNvSpPr txBox="1"/>
          <p:nvPr/>
        </p:nvSpPr>
        <p:spPr>
          <a:xfrm>
            <a:off x="467100" y="647400"/>
            <a:ext cx="8209800" cy="15135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3. Xóa hàng</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Một cách khác để xử lý dữ liệu sai là loại bỏ các hàng chứa dữ liệu sai.</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Bằng cách này, bạn không phải tìm ra thứ gì để thay thế chúng và có khả năng là bạn không cần chúng thực hiện các phân tích của mình </a:t>
            </a:r>
            <a:r xmlns:a="http://schemas.openxmlformats.org/drawingml/2006/main">
              <a:rPr b="0" i="0" lang="vi" sz="1150" u="none" cap="none" strike="noStrike">
                <a:solidFill>
                  <a:schemeClr val="dk1"/>
                </a:solidFill>
                <a:highlight>
                  <a:srgbClr val="FFFFFF"/>
                </a:highlight>
                <a:latin typeface="Verdana"/>
                <a:ea typeface="Verdana"/>
                <a:cs typeface="Verdana"/>
                <a:sym typeface="Verdana"/>
              </a:rPr>
              <a:t>.</a:t>
            </a:r>
            <a:endParaRPr xmlns:a="http://schemas.openxmlformats.org/drawingml/2006/main" b="0" i="0" sz="1150" u="none" cap="none" strike="noStrike">
              <a:solidFill>
                <a:schemeClr val="dk1"/>
              </a:solidFill>
              <a:highlight>
                <a:srgbClr val="FFFFFF"/>
              </a:highlight>
              <a:latin typeface="Verdana"/>
              <a:ea typeface="Verdana"/>
              <a:cs typeface="Verdana"/>
              <a:sym typeface="Verdana"/>
            </a:endParaRPr>
          </a:p>
        </p:txBody>
      </p:sp>
      <p:pic>
        <p:nvPicPr>
          <p:cNvPr id="308" name="Google Shape;308;p47"/>
          <p:cNvPicPr preferRelativeResize="0"/>
          <p:nvPr/>
        </p:nvPicPr>
        <p:blipFill rotWithShape="1">
          <a:blip r:embed="rId3">
            <a:alphaModFix/>
          </a:blip>
          <a:srcRect b="0" l="0" r="0" t="0"/>
          <a:stretch/>
        </p:blipFill>
        <p:spPr>
          <a:xfrm>
            <a:off x="707975" y="2160900"/>
            <a:ext cx="4302225" cy="2407900"/>
          </a:xfrm>
          <a:prstGeom prst="rect">
            <a:avLst/>
          </a:prstGeom>
          <a:noFill/>
          <a:ln>
            <a:noFill/>
          </a:ln>
        </p:spPr>
      </p:pic>
      <p:pic>
        <p:nvPicPr>
          <p:cNvPr id="309" name="Google Shape;309;p47"/>
          <p:cNvPicPr preferRelativeResize="0"/>
          <p:nvPr/>
        </p:nvPicPr>
        <p:blipFill rotWithShape="1">
          <a:blip r:embed="rId4">
            <a:alphaModFix/>
          </a:blip>
          <a:srcRect b="0" l="0" r="0" t="0"/>
          <a:stretch/>
        </p:blipFill>
        <p:spPr>
          <a:xfrm>
            <a:off x="5931250" y="2915800"/>
            <a:ext cx="2895600" cy="742950"/>
          </a:xfrm>
          <a:prstGeom prst="rect">
            <a:avLst/>
          </a:prstGeom>
          <a:noFill/>
          <a:ln>
            <a:noFill/>
          </a:ln>
        </p:spPr>
      </p:pic>
      <p:sp>
        <p:nvSpPr>
          <p:cNvPr id="310" name="Google Shape;310;p47"/>
          <p:cNvSpPr/>
          <p:nvPr/>
        </p:nvSpPr>
        <p:spPr>
          <a:xfrm>
            <a:off x="5277363" y="3208238"/>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1"/>
          <p:cNvSpPr txBox="1"/>
          <p:nvPr/>
        </p:nvSpPr>
        <p:spPr>
          <a:xfrm>
            <a:off x="450050" y="54950"/>
            <a:ext cx="66294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 Giới thiệu về Làm sạch Dữ liệu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96" name="Google Shape;96;p21"/>
          <p:cNvSpPr txBox="1"/>
          <p:nvPr/>
        </p:nvSpPr>
        <p:spPr>
          <a:xfrm>
            <a:off x="467100" y="647400"/>
            <a:ext cx="8209800" cy="26424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1. Làm sạch dữ liệu là gì?</a:t>
            </a:r>
            <a:endParaRPr xmlns:a="http://schemas.openxmlformats.org/drawingml/2006/main" b="0" i="0" sz="1600" u="none" cap="none" strike="noStrike">
              <a:solidFill>
                <a:srgbClr val="00517F"/>
              </a:solidFill>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400" u="none" cap="none" strike="noStrike">
                <a:solidFill>
                  <a:srgbClr val="00517F"/>
                </a:solidFill>
                <a:latin typeface="Arial"/>
                <a:ea typeface="Arial"/>
                <a:cs typeface="Arial"/>
                <a:sym typeface="Arial"/>
              </a:rPr>
              <a:t>- </a:t>
            </a:r>
            <a:r xmlns:a="http://schemas.openxmlformats.org/drawingml/2006/main">
              <a:rPr b="0" i="1" lang="vi" sz="1400" u="none" cap="none" strike="noStrike">
                <a:solidFill>
                  <a:srgbClr val="222222"/>
                </a:solidFill>
                <a:highlight>
                  <a:srgbClr val="FFFFFF"/>
                </a:highlight>
                <a:latin typeface="Arial"/>
                <a:ea typeface="Arial"/>
                <a:cs typeface="Arial"/>
                <a:sym typeface="Arial"/>
              </a:rPr>
              <a:t>Làm sạch dữ liệu </a:t>
            </a:r>
            <a:r xmlns:a="http://schemas.openxmlformats.org/drawingml/2006/main">
              <a:rPr b="0" i="0" lang="vi" sz="1400" u="none" cap="none" strike="noStrike">
                <a:solidFill>
                  <a:srgbClr val="222222"/>
                </a:solidFill>
                <a:highlight>
                  <a:srgbClr val="FFFFFF"/>
                </a:highlight>
                <a:latin typeface="Arial"/>
                <a:ea typeface="Arial"/>
                <a:cs typeface="Arial"/>
                <a:sym typeface="Arial"/>
              </a:rPr>
              <a:t>là quá trình thay đổi hoặc loại bỏ dữ liệu rác, dữ liệu không chính xác, trùng lặp, bị hỏng hoặc không đầy đủ trong tập dữ liệu.</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400" u="none" cap="none" strike="noStrike">
                <a:solidFill>
                  <a:srgbClr val="222222"/>
                </a:solidFill>
                <a:highlight>
                  <a:srgbClr val="FFFFFF"/>
                </a:highlight>
                <a:latin typeface="Arial"/>
                <a:ea typeface="Arial"/>
                <a:cs typeface="Arial"/>
                <a:sym typeface="Arial"/>
              </a:rPr>
              <a:t>- Không có cách nào tuyệt đối như vậy để mô tả các bước chính xác trong quy trình làm sạch dữ liệu bởi vì các quy trình có thể khác nhau giữa các tập dữ liệu.</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400" u="none" cap="none" strike="noStrike">
                <a:solidFill>
                  <a:srgbClr val="222222"/>
                </a:solidFill>
                <a:highlight>
                  <a:srgbClr val="FFFFFF"/>
                </a:highlight>
                <a:latin typeface="Arial"/>
                <a:ea typeface="Arial"/>
                <a:cs typeface="Arial"/>
                <a:sym typeface="Arial"/>
              </a:rPr>
              <a:t>- Làm sạch dữ liệu đóng một phần quan trọng trong việc phát triển các câu trả lời đáng tin cậy và trong quá trình phân tích và được coi là một tính năng cơ bản của kiến thức cơ bản về khoa học thông tin.</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p:txBody>
      </p:sp>
      <p:pic>
        <p:nvPicPr>
          <p:cNvPr id="97" name="Google Shape;97;p21"/>
          <p:cNvPicPr preferRelativeResize="0"/>
          <p:nvPr/>
        </p:nvPicPr>
        <p:blipFill rotWithShape="1">
          <a:blip r:embed="rId3">
            <a:alphaModFix/>
          </a:blip>
          <a:srcRect b="0" l="0" r="0" t="0"/>
          <a:stretch/>
        </p:blipFill>
        <p:spPr>
          <a:xfrm>
            <a:off x="5447175" y="3240100"/>
            <a:ext cx="2903975" cy="150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V. Loại bỏ các bản sao</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16" name="Google Shape;316;p48"/>
          <p:cNvSpPr txBox="1"/>
          <p:nvPr/>
        </p:nvSpPr>
        <p:spPr>
          <a:xfrm>
            <a:off x="467100" y="647400"/>
            <a:ext cx="3831900" cy="26796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1. Phát hiện các bản sao</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Các hàng trùng lặp là các hàng đã được đăng ký nhiều hơn một lần.</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40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Để phát hiện các bản sao, chúng ta có thể sử dụng phương thức </a:t>
            </a:r>
            <a:r xmlns:a="http://schemas.openxmlformats.org/drawingml/2006/main">
              <a:rPr b="0" i="1" lang="vi" sz="1200" u="none" cap="none" strike="noStrike">
                <a:solidFill>
                  <a:srgbClr val="FF0000"/>
                </a:solidFill>
                <a:highlight>
                  <a:srgbClr val="FFFFFF"/>
                </a:highlight>
                <a:latin typeface="Consolas"/>
                <a:ea typeface="Consolas"/>
                <a:cs typeface="Consolas"/>
                <a:sym typeface="Consolas"/>
              </a:rPr>
              <a:t>trùng lặp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400"/>
              </a:spcBef>
              <a:spcAft>
                <a:spcPts val="14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Phương thức </a:t>
            </a:r>
            <a:r xmlns:a="http://schemas.openxmlformats.org/drawingml/2006/main">
              <a:rPr b="0" i="1" lang="vi" sz="1200" u="none" cap="none" strike="noStrike">
                <a:solidFill>
                  <a:srgbClr val="FF0000"/>
                </a:solidFill>
                <a:highlight>
                  <a:srgbClr val="FFFFFF"/>
                </a:highlight>
                <a:latin typeface="Consolas"/>
                <a:ea typeface="Consolas"/>
                <a:cs typeface="Consolas"/>
                <a:sym typeface="Consolas"/>
              </a:rPr>
              <a:t>trùng lặp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trả về giá trị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Boolean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cho mỗi hàng.</a:t>
            </a:r>
            <a:endParaRPr xmlns:a="http://schemas.openxmlformats.org/drawingml/2006/main" b="0" i="0" sz="1150" u="none" cap="none" strike="noStrike">
              <a:solidFill>
                <a:schemeClr val="dk1"/>
              </a:solidFill>
              <a:highlight>
                <a:srgbClr val="FFFFFF"/>
              </a:highlight>
              <a:latin typeface="Verdana"/>
              <a:ea typeface="Verdana"/>
              <a:cs typeface="Verdana"/>
              <a:sym typeface="Verdana"/>
            </a:endParaRPr>
          </a:p>
        </p:txBody>
      </p:sp>
      <p:pic>
        <p:nvPicPr>
          <p:cNvPr id="317" name="Google Shape;317;p48"/>
          <p:cNvPicPr preferRelativeResize="0"/>
          <p:nvPr/>
        </p:nvPicPr>
        <p:blipFill rotWithShape="1">
          <a:blip r:embed="rId3">
            <a:alphaModFix/>
          </a:blip>
          <a:srcRect b="0" l="0" r="0" t="0"/>
          <a:stretch/>
        </p:blipFill>
        <p:spPr>
          <a:xfrm>
            <a:off x="4366800" y="1378500"/>
            <a:ext cx="4466116" cy="328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V. Loại bỏ các bản sao</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23" name="Google Shape;323;p49"/>
          <p:cNvSpPr txBox="1"/>
          <p:nvPr/>
        </p:nvSpPr>
        <p:spPr>
          <a:xfrm>
            <a:off x="467100" y="647400"/>
            <a:ext cx="3831900" cy="4311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1. Phát hiện các bản sao</a:t>
            </a:r>
            <a:endParaRPr xmlns:a="http://schemas.openxmlformats.org/drawingml/2006/main" b="0" i="0" sz="1150" u="none" cap="none" strike="noStrike">
              <a:solidFill>
                <a:schemeClr val="dk1"/>
              </a:solidFill>
              <a:highlight>
                <a:srgbClr val="FFFFFF"/>
              </a:highlight>
              <a:latin typeface="Verdana"/>
              <a:ea typeface="Verdana"/>
              <a:cs typeface="Verdana"/>
              <a:sym typeface="Verdana"/>
            </a:endParaRPr>
          </a:p>
        </p:txBody>
      </p:sp>
      <p:pic>
        <p:nvPicPr>
          <p:cNvPr id="324" name="Google Shape;324;p49"/>
          <p:cNvPicPr preferRelativeResize="0"/>
          <p:nvPr/>
        </p:nvPicPr>
        <p:blipFill rotWithShape="1">
          <a:blip r:embed="rId3">
            <a:alphaModFix/>
          </a:blip>
          <a:srcRect b="0" l="0" r="0" t="0"/>
          <a:stretch/>
        </p:blipFill>
        <p:spPr>
          <a:xfrm>
            <a:off x="467100" y="2114000"/>
            <a:ext cx="2628900" cy="1019175"/>
          </a:xfrm>
          <a:prstGeom prst="rect">
            <a:avLst/>
          </a:prstGeom>
          <a:noFill/>
          <a:ln>
            <a:noFill/>
          </a:ln>
        </p:spPr>
      </p:pic>
      <p:pic>
        <p:nvPicPr>
          <p:cNvPr id="325" name="Google Shape;325;p49"/>
          <p:cNvPicPr preferRelativeResize="0"/>
          <p:nvPr/>
        </p:nvPicPr>
        <p:blipFill rotWithShape="1">
          <a:blip r:embed="rId4">
            <a:alphaModFix/>
          </a:blip>
          <a:srcRect b="0" l="0" r="0" t="0"/>
          <a:stretch/>
        </p:blipFill>
        <p:spPr>
          <a:xfrm>
            <a:off x="4909613" y="1326300"/>
            <a:ext cx="1266825" cy="3000375"/>
          </a:xfrm>
          <a:prstGeom prst="rect">
            <a:avLst/>
          </a:prstGeom>
          <a:noFill/>
          <a:ln>
            <a:noFill/>
          </a:ln>
        </p:spPr>
      </p:pic>
      <p:sp>
        <p:nvSpPr>
          <p:cNvPr id="326" name="Google Shape;326;p49"/>
          <p:cNvSpPr/>
          <p:nvPr/>
        </p:nvSpPr>
        <p:spPr>
          <a:xfrm>
            <a:off x="3541838" y="2514400"/>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V. Loại bỏ các bản sao</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32" name="Google Shape;332;p50"/>
          <p:cNvSpPr txBox="1"/>
          <p:nvPr/>
        </p:nvSpPr>
        <p:spPr>
          <a:xfrm>
            <a:off x="467100" y="647400"/>
            <a:ext cx="7865100" cy="7620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Loại bỏ các bản sao</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Để loại bỏ các bản sao, hãy sử dụng phương thức </a:t>
            </a:r>
            <a:r xmlns:a="http://schemas.openxmlformats.org/drawingml/2006/main">
              <a:rPr b="0" i="0" lang="vi" sz="1200" u="none" cap="none" strike="noStrike">
                <a:solidFill>
                  <a:srgbClr val="DC143C"/>
                </a:solidFill>
                <a:latin typeface="Consolas"/>
                <a:ea typeface="Consolas"/>
                <a:cs typeface="Consolas"/>
                <a:sym typeface="Consolas"/>
              </a:rPr>
              <a:t>drop_duplicates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p:txBody>
      </p:sp>
      <p:pic>
        <p:nvPicPr>
          <p:cNvPr id="333" name="Google Shape;333;p50"/>
          <p:cNvPicPr preferRelativeResize="0"/>
          <p:nvPr/>
        </p:nvPicPr>
        <p:blipFill rotWithShape="1">
          <a:blip r:embed="rId3">
            <a:alphaModFix/>
          </a:blip>
          <a:srcRect b="0" l="0" r="0" t="0"/>
          <a:stretch/>
        </p:blipFill>
        <p:spPr>
          <a:xfrm>
            <a:off x="152400" y="1538700"/>
            <a:ext cx="4752975" cy="1714500"/>
          </a:xfrm>
          <a:prstGeom prst="rect">
            <a:avLst/>
          </a:prstGeom>
          <a:noFill/>
          <a:ln>
            <a:noFill/>
          </a:ln>
        </p:spPr>
      </p:pic>
      <p:pic>
        <p:nvPicPr>
          <p:cNvPr id="334" name="Google Shape;334;p50"/>
          <p:cNvPicPr preferRelativeResize="0"/>
          <p:nvPr/>
        </p:nvPicPr>
        <p:blipFill rotWithShape="1">
          <a:blip r:embed="rId4">
            <a:alphaModFix/>
          </a:blip>
          <a:srcRect b="0" l="0" r="0" t="0"/>
          <a:stretch/>
        </p:blipFill>
        <p:spPr>
          <a:xfrm>
            <a:off x="5057775" y="1538700"/>
            <a:ext cx="3933824" cy="2733809"/>
          </a:xfrm>
          <a:prstGeom prst="rect">
            <a:avLst/>
          </a:prstGeom>
          <a:noFill/>
          <a:ln>
            <a:noFill/>
          </a:ln>
        </p:spPr>
      </p:pic>
      <p:sp>
        <p:nvSpPr>
          <p:cNvPr id="335" name="Google Shape;335;p50"/>
          <p:cNvSpPr/>
          <p:nvPr/>
        </p:nvSpPr>
        <p:spPr>
          <a:xfrm>
            <a:off x="3997363" y="2258550"/>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1"/>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V. Loại bỏ các bản sao</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41" name="Google Shape;341;p51"/>
          <p:cNvSpPr txBox="1"/>
          <p:nvPr/>
        </p:nvSpPr>
        <p:spPr>
          <a:xfrm>
            <a:off x="467100" y="647400"/>
            <a:ext cx="7865100" cy="7620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Loại bỏ các bản sao</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Để loại bỏ các bản sao, hãy sử dụng phương thức </a:t>
            </a:r>
            <a:r xmlns:a="http://schemas.openxmlformats.org/drawingml/2006/main">
              <a:rPr b="0" i="0" lang="vi" sz="1200" u="none" cap="none" strike="noStrike">
                <a:solidFill>
                  <a:srgbClr val="DC143C"/>
                </a:solidFill>
                <a:latin typeface="Consolas"/>
                <a:ea typeface="Consolas"/>
                <a:cs typeface="Consolas"/>
                <a:sym typeface="Consolas"/>
              </a:rPr>
              <a:t>drop_duplicates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p:txBody>
      </p:sp>
      <p:pic>
        <p:nvPicPr>
          <p:cNvPr id="342" name="Google Shape;342;p51"/>
          <p:cNvPicPr preferRelativeResize="0"/>
          <p:nvPr/>
        </p:nvPicPr>
        <p:blipFill rotWithShape="1">
          <a:blip r:embed="rId3">
            <a:alphaModFix/>
          </a:blip>
          <a:srcRect b="0" l="0" r="0" t="0"/>
          <a:stretch/>
        </p:blipFill>
        <p:spPr>
          <a:xfrm>
            <a:off x="152400" y="1538700"/>
            <a:ext cx="4752975" cy="1714500"/>
          </a:xfrm>
          <a:prstGeom prst="rect">
            <a:avLst/>
          </a:prstGeom>
          <a:noFill/>
          <a:ln>
            <a:noFill/>
          </a:ln>
        </p:spPr>
      </p:pic>
      <p:pic>
        <p:nvPicPr>
          <p:cNvPr id="343" name="Google Shape;343;p51"/>
          <p:cNvPicPr preferRelativeResize="0"/>
          <p:nvPr/>
        </p:nvPicPr>
        <p:blipFill rotWithShape="1">
          <a:blip r:embed="rId4">
            <a:alphaModFix/>
          </a:blip>
          <a:srcRect b="0" l="0" r="0" t="0"/>
          <a:stretch/>
        </p:blipFill>
        <p:spPr>
          <a:xfrm>
            <a:off x="5057775" y="1538700"/>
            <a:ext cx="3933824" cy="2733809"/>
          </a:xfrm>
          <a:prstGeom prst="rect">
            <a:avLst/>
          </a:prstGeom>
          <a:noFill/>
          <a:ln>
            <a:noFill/>
          </a:ln>
        </p:spPr>
      </p:pic>
      <p:sp>
        <p:nvSpPr>
          <p:cNvPr id="344" name="Google Shape;344;p51"/>
          <p:cNvSpPr/>
          <p:nvPr/>
        </p:nvSpPr>
        <p:spPr>
          <a:xfrm>
            <a:off x="3997363" y="2258550"/>
            <a:ext cx="531300" cy="3132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xmlns:a="http://schemas.openxmlformats.org/drawingml/2006/main" indent="0" lvl="0" marL="0" marR="0" rtl="0" algn="l">
              <a:lnSpc>
                <a:spcPct val="100000"/>
              </a:lnSpc>
              <a:spcBef>
                <a:spcPts val="0"/>
              </a:spcBef>
              <a:spcAft>
                <a:spcPts val="0"/>
              </a:spcAft>
              <a:buClr>
                <a:srgbClr val="000000"/>
              </a:buClr>
              <a:buSzPts val="1400"/>
              <a:buFont typeface="Arial"/>
              <a:buNone/>
            </a:pPr>
            <a:r xmlns:a="http://schemas.openxmlformats.org/drawingml/2006/main">
              <a:t/>
            </a:r>
            <a:endParaRPr xmlns:a="http://schemas.openxmlformats.org/drawingml/2006/main"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2"/>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VI. Tài liệu tham khảo</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350" name="Google Shape;350;p52"/>
          <p:cNvSpPr txBox="1"/>
          <p:nvPr/>
        </p:nvSpPr>
        <p:spPr>
          <a:xfrm>
            <a:off x="467100" y="647400"/>
            <a:ext cx="7865100" cy="1169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Sách:</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600" u="none" cap="none" strike="noStrike">
                <a:solidFill>
                  <a:srgbClr val="00517F"/>
                </a:solidFill>
                <a:highlight>
                  <a:srgbClr val="FFFFFF"/>
                </a:highlight>
                <a:latin typeface="Arial"/>
                <a:ea typeface="Arial"/>
                <a:cs typeface="Arial"/>
                <a:sym typeface="Arial"/>
              </a:rPr>
              <a:t>Sổ tay Khoa học Dữ liệu Python, chương 3</a:t>
            </a:r>
            <a:endParaRPr xmlns:a="http://schemas.openxmlformats.org/drawingml/2006/main" b="0"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5" name="Shape 355"/>
        <p:cNvGrpSpPr/>
        <p:nvPr/>
      </p:nvGrpSpPr>
      <p:grpSpPr>
        <a:xfrm>
          <a:off x="0" y="0"/>
          <a:ext cx="0" cy="0"/>
          <a:chOff x="0" y="0"/>
          <a:chExt cx="0" cy="0"/>
        </a:xfrm>
      </p:grpSpPr>
      <p:sp>
        <p:nvSpPr>
          <p:cNvPr id="356" name="Google Shape;356;p53"/>
          <p:cNvSpPr/>
          <p:nvPr/>
        </p:nvSpPr>
        <p:spPr>
          <a:xfrm>
            <a:off x="3337042" y="4949359"/>
            <a:ext cx="2508000" cy="161700"/>
          </a:xfrm>
          <a:prstGeom prst="rect">
            <a:avLst/>
          </a:prstGeom>
          <a:noFill/>
          <a:ln>
            <a:noFill/>
          </a:ln>
        </p:spPr>
        <p:txBody>
          <a:bodyPr anchorCtr="0" anchor="t" bIns="17150" lIns="34275" spcFirstLastPara="1" rIns="34275" wrap="square" tIns="17150">
            <a:noAutofit/>
          </a:bodyPr>
          <a:lstStyle/>
          <a:p>
            <a:pPr xmlns:a="http://schemas.openxmlformats.org/drawingml/2006/main" indent="0" lvl="0" marL="0" marR="0" rtl="0" algn="ctr">
              <a:lnSpc>
                <a:spcPct val="100000"/>
              </a:lnSpc>
              <a:spcBef>
                <a:spcPts val="0"/>
              </a:spcBef>
              <a:spcAft>
                <a:spcPts val="0"/>
              </a:spcAft>
              <a:buClr>
                <a:schemeClr val="dk1"/>
              </a:buClr>
              <a:buSzPts val="800"/>
              <a:buFont typeface="Meiryo"/>
              <a:buNone/>
            </a:pPr>
            <a:r xmlns:a="http://schemas.openxmlformats.org/drawingml/2006/main">
              <a:rPr b="0" i="0" lang="vi" sz="800" u="none" cap="none" strike="noStrike">
                <a:solidFill>
                  <a:schemeClr val="dk1"/>
                </a:solidFill>
                <a:latin typeface="Meiryo"/>
                <a:ea typeface="Meiryo"/>
                <a:cs typeface="Meiryo"/>
                <a:sym typeface="Meiryo"/>
              </a:rPr>
              <a:t>Bản quyền </a:t>
            </a:r>
            <a:r xmlns:a="http://schemas.openxmlformats.org/drawingml/2006/main">
              <a:rPr b="0" i="1" lang="vi" sz="800" u="none" cap="none" strike="noStrike">
                <a:solidFill>
                  <a:schemeClr val="dk1"/>
                </a:solidFill>
                <a:latin typeface="Meiryo"/>
                <a:ea typeface="Meiryo"/>
                <a:cs typeface="Meiryo"/>
                <a:sym typeface="Meiryo"/>
              </a:rPr>
              <a:t>© </a:t>
            </a:r>
            <a:r xmlns:a="http://schemas.openxmlformats.org/drawingml/2006/main">
              <a:rPr b="0" i="0" lang="vi" sz="800" u="none" cap="none" strike="noStrike">
                <a:solidFill>
                  <a:schemeClr val="dk1"/>
                </a:solidFill>
                <a:latin typeface="Meiryo"/>
                <a:ea typeface="Meiryo"/>
                <a:cs typeface="Meiryo"/>
                <a:sym typeface="Meiryo"/>
              </a:rPr>
              <a:t>Học viện VTI Mọi quyền được bảo lưu</a:t>
            </a:r>
            <a:endParaRPr xmlns:a="http://schemas.openxmlformats.org/drawingml/2006/main" b="0" i="0" sz="500" u="none" cap="none" strike="noStrike">
              <a:solidFill>
                <a:srgbClr val="000000"/>
              </a:solidFill>
              <a:latin typeface="Arial"/>
              <a:ea typeface="Arial"/>
              <a:cs typeface="Arial"/>
              <a:sym typeface="Arial"/>
            </a:endParaRPr>
          </a:p>
        </p:txBody>
      </p:sp>
      <p:sp>
        <p:nvSpPr>
          <p:cNvPr id="357" name="Google Shape;357;p53"/>
          <p:cNvSpPr/>
          <p:nvPr/>
        </p:nvSpPr>
        <p:spPr>
          <a:xfrm>
            <a:off x="2698185" y="2043816"/>
            <a:ext cx="3785700" cy="542400"/>
          </a:xfrm>
          <a:prstGeom prst="rect">
            <a:avLst/>
          </a:prstGeom>
          <a:noFill/>
          <a:ln>
            <a:noFill/>
          </a:ln>
        </p:spPr>
        <p:txBody>
          <a:bodyPr anchorCtr="0" anchor="t" bIns="17150" lIns="34275" spcFirstLastPara="1" rIns="34275" wrap="square" tIns="17150">
            <a:noAutofit/>
          </a:bodyPr>
          <a:lstStyle/>
          <a:p>
            <a:pPr xmlns:a="http://schemas.openxmlformats.org/drawingml/2006/main" indent="0" lvl="0" marL="0" marR="0" rtl="0" algn="ctr">
              <a:lnSpc>
                <a:spcPct val="100000"/>
              </a:lnSpc>
              <a:spcBef>
                <a:spcPts val="0"/>
              </a:spcBef>
              <a:spcAft>
                <a:spcPts val="0"/>
              </a:spcAft>
              <a:buClr>
                <a:srgbClr val="00517F"/>
              </a:buClr>
              <a:buSzPts val="3300"/>
              <a:buFont typeface="Helvetica Neue"/>
              <a:buNone/>
            </a:pPr>
            <a:r xmlns:a="http://schemas.openxmlformats.org/drawingml/2006/main">
              <a:rPr b="0" i="0" lang="vi" sz="3300" u="none" cap="none" strike="noStrike">
                <a:solidFill>
                  <a:srgbClr val="00517F"/>
                </a:solidFill>
                <a:latin typeface="Helvetica Neue"/>
                <a:ea typeface="Helvetica Neue"/>
                <a:cs typeface="Helvetica Neue"/>
                <a:sym typeface="Helvetica Neue"/>
              </a:rPr>
              <a:t>Hỏi &amp; Đáp</a:t>
            </a:r>
            <a:endParaRPr xmlns:a="http://schemas.openxmlformats.org/drawingml/2006/main" b="0" i="0" sz="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2"/>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 Giới thiệu về Làm sạch Dữ liệu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03" name="Google Shape;103;p22"/>
          <p:cNvSpPr txBox="1"/>
          <p:nvPr/>
        </p:nvSpPr>
        <p:spPr>
          <a:xfrm>
            <a:off x="467100" y="647400"/>
            <a:ext cx="8209800" cy="19959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2. Tại sao làm sạch dữ liệu là cần thiết?</a:t>
            </a:r>
            <a:endParaRPr xmlns:a="http://schemas.openxmlformats.org/drawingml/2006/main" b="0" i="0" sz="1600" u="none" cap="none" strike="noStrike">
              <a:solidFill>
                <a:srgbClr val="00517F"/>
              </a:solidFill>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400" u="none" cap="none" strike="noStrike">
                <a:solidFill>
                  <a:srgbClr val="00517F"/>
                </a:solidFill>
                <a:latin typeface="Arial"/>
                <a:ea typeface="Arial"/>
                <a:cs typeface="Arial"/>
                <a:sym typeface="Arial"/>
              </a:rPr>
              <a:t>- </a:t>
            </a:r>
            <a:r xmlns:a="http://schemas.openxmlformats.org/drawingml/2006/main">
              <a:rPr b="0" i="0" lang="vi" sz="1400" u="none" cap="none" strike="noStrike">
                <a:solidFill>
                  <a:srgbClr val="222222"/>
                </a:solidFill>
                <a:highlight>
                  <a:srgbClr val="FFFFFF"/>
                </a:highlight>
                <a:latin typeface="Arial"/>
                <a:ea typeface="Arial"/>
                <a:cs typeface="Arial"/>
                <a:sym typeface="Arial"/>
              </a:rPr>
              <a:t>Làm sạch dữ liệu là nhiệm vụ quan trọng nhất cần được thực hiện như một chuyên gia khoa học dữ liệu.</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400" u="none" cap="none" strike="noStrike">
                <a:solidFill>
                  <a:srgbClr val="222222"/>
                </a:solidFill>
                <a:highlight>
                  <a:srgbClr val="FFFFFF"/>
                </a:highlight>
                <a:latin typeface="Arial"/>
                <a:ea typeface="Arial"/>
                <a:cs typeface="Arial"/>
                <a:sym typeface="Arial"/>
              </a:rPr>
              <a:t>- Có dữ liệu sai hoặc chất lượng xấu có thể gây bất lợi cho các quy trình và phân tích.</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400" u="none" cap="none" strike="noStrike">
                <a:solidFill>
                  <a:srgbClr val="222222"/>
                </a:solidFill>
                <a:highlight>
                  <a:srgbClr val="FFFFFF"/>
                </a:highlight>
                <a:latin typeface="Arial"/>
                <a:ea typeface="Arial"/>
                <a:cs typeface="Arial"/>
                <a:sym typeface="Arial"/>
              </a:rPr>
              <a:t>- Có dữ liệu sạch sẽ cuối cùng sẽ tăng năng suất tổng thể và cho phép cung cấp thông tin chất lượng tốt nhất trong quá trình ra quyết định của bạn.</a:t>
            </a:r>
            <a:endParaRPr xmlns:a="http://schemas.openxmlformats.org/drawingml/2006/main" b="0" i="0" sz="1400" u="none" cap="none" strike="noStrike">
              <a:solidFill>
                <a:srgbClr val="222222"/>
              </a:solidFill>
              <a:highlight>
                <a:srgbClr val="FFFFFF"/>
              </a:highlight>
              <a:latin typeface="Arial"/>
              <a:ea typeface="Arial"/>
              <a:cs typeface="Arial"/>
              <a:sym typeface="Arial"/>
            </a:endParaRPr>
          </a:p>
        </p:txBody>
      </p:sp>
      <p:pic>
        <p:nvPicPr>
          <p:cNvPr id="104" name="Google Shape;104;p22"/>
          <p:cNvPicPr preferRelativeResize="0"/>
          <p:nvPr/>
        </p:nvPicPr>
        <p:blipFill rotWithShape="1">
          <a:blip r:embed="rId3">
            <a:alphaModFix/>
          </a:blip>
          <a:srcRect b="0" l="0" r="0" t="0"/>
          <a:stretch/>
        </p:blipFill>
        <p:spPr>
          <a:xfrm>
            <a:off x="3387700" y="2302250"/>
            <a:ext cx="4935024" cy="2432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3"/>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 Giới thiệu về Làm sạch Dữ liệu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10" name="Google Shape;110;p23"/>
          <p:cNvSpPr txBox="1"/>
          <p:nvPr/>
        </p:nvSpPr>
        <p:spPr>
          <a:xfrm>
            <a:off x="467100" y="647400"/>
            <a:ext cx="8209800" cy="41379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2. Tại sao làm sạch dữ liệu là cần thiết?</a:t>
            </a:r>
            <a:endParaRPr xmlns:a="http://schemas.openxmlformats.org/drawingml/2006/main" b="0" i="0" sz="1600" u="none" cap="none" strike="noStrike">
              <a:solidFill>
                <a:srgbClr val="00517F"/>
              </a:solidFill>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600" u="none" cap="none" strike="noStrike">
                <a:solidFill>
                  <a:srgbClr val="00517F"/>
                </a:solidFill>
                <a:latin typeface="Arial"/>
                <a:ea typeface="Arial"/>
                <a:cs typeface="Arial"/>
                <a:sym typeface="Arial"/>
              </a:rPr>
              <a:t>- </a:t>
            </a:r>
            <a:r xmlns:a="http://schemas.openxmlformats.org/drawingml/2006/main">
              <a:rPr b="1" i="0" lang="vi" sz="1350" u="none" cap="none" strike="noStrike">
                <a:solidFill>
                  <a:srgbClr val="FF0000"/>
                </a:solidFill>
                <a:highlight>
                  <a:srgbClr val="FFFFFF"/>
                </a:highlight>
                <a:latin typeface="Arial"/>
                <a:ea typeface="Arial"/>
                <a:cs typeface="Arial"/>
                <a:sym typeface="Arial"/>
              </a:rPr>
              <a:t>Dữ liệu Không có Lỗi: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Khi nhiều nguồn dữ liệu được kết hợp, có thể có rất nhiều lỗi. Thông qua Làm sạch dữ liệu, các lỗi có thể được xóa khỏi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0" lang="vi" sz="1350" u="none" cap="none" strike="noStrike">
                <a:solidFill>
                  <a:srgbClr val="FF0000"/>
                </a:solidFill>
                <a:highlight>
                  <a:srgbClr val="FFFFFF"/>
                </a:highlight>
                <a:latin typeface="Arial"/>
                <a:ea typeface="Arial"/>
                <a:cs typeface="Arial"/>
                <a:sym typeface="Arial"/>
              </a:rPr>
              <a:t>Chất lượng dữ liệu: Chất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lượng của dữ liệu là mức độ mà nó tuân theo các quy tắc của các yêu cầu cụ thể.</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0" lang="vi" sz="1350" u="none" cap="none" strike="noStrike">
                <a:solidFill>
                  <a:srgbClr val="FF0000"/>
                </a:solidFill>
                <a:highlight>
                  <a:srgbClr val="FFFFFF"/>
                </a:highlight>
                <a:latin typeface="Arial"/>
                <a:ea typeface="Arial"/>
                <a:cs typeface="Arial"/>
                <a:sym typeface="Arial"/>
              </a:rPr>
              <a:t>Chính xác và Hiệu quả: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Đảm bảo dữ liệu gần với các giá trị chính xác. Chúng tôi biết rằng hầu hết dữ liệu trong tập dữ liệu đều hợp lệ và chúng tôi nên tập trung vào việc thiết lập độ chính xác của nó.</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0" lang="vi" sz="1350" u="none" cap="none" strike="noStrike">
                <a:solidFill>
                  <a:srgbClr val="FF0000"/>
                </a:solidFill>
                <a:highlight>
                  <a:srgbClr val="FFFFFF"/>
                </a:highlight>
                <a:latin typeface="Arial"/>
                <a:ea typeface="Arial"/>
                <a:cs typeface="Arial"/>
                <a:sym typeface="Arial"/>
              </a:rPr>
              <a:t>Dữ liệu đầy đủ: Tính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đầy đủ là mức độ mà chúng ta nên biết tất cả các giá trị cần thiết. Để đạt được sự hoàn chỉnh là một thử thách hơn một chút so với độ chính xác hoặc chất lượng.</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0" lang="vi" sz="1350" u="none" cap="none" strike="noStrike">
                <a:solidFill>
                  <a:srgbClr val="FF0000"/>
                </a:solidFill>
                <a:highlight>
                  <a:srgbClr val="FFFFFF"/>
                </a:highlight>
                <a:latin typeface="Arial"/>
                <a:ea typeface="Arial"/>
                <a:cs typeface="Arial"/>
                <a:sym typeface="Arial"/>
              </a:rPr>
              <a:t>Duy trì tính nhất quán của dữ liệu: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Để đảm bảo dữ liệu nhất quán trong cùng một tập dữ liệu hoặc trên nhiều tập dữ liệu, chúng tôi có thể đo lường tính nhất quán bằng cách so sánh hai hệ thống tương tự.</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4"/>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 Giới thiệu về Làm sạch Dữ liệu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16" name="Google Shape;116;p24"/>
          <p:cNvSpPr txBox="1"/>
          <p:nvPr/>
        </p:nvSpPr>
        <p:spPr>
          <a:xfrm>
            <a:off x="467100" y="647400"/>
            <a:ext cx="8209800" cy="19536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3. Chu trình làm sạch dữ liệu</a:t>
            </a:r>
            <a:endParaRPr xmlns:a="http://schemas.openxmlformats.org/drawingml/2006/main" b="0" i="0" sz="1600" u="none" cap="none" strike="noStrike">
              <a:solidFill>
                <a:srgbClr val="00517F"/>
              </a:solidFill>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35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Là phương pháp phân tích, phân biệt và hiệu chỉnh dữ liệu thô, không chỉnh sửa.</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35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Làm sạch dữ liệu bao gồm việc điền vào các giá trị còn thiếu, phân biệt và sửa các lỗi có trong tập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1000"/>
              </a:spcBef>
              <a:spcAft>
                <a:spcPts val="0"/>
              </a:spcAft>
              <a:buClr>
                <a:srgbClr val="000000"/>
              </a:buClr>
              <a:buSzPts val="135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Trong khi các kỹ thuật được sử dụng để làm sạch dữ liệu có thể thay đổi theo từng bước với các loại tập dữ liệu khác nhau, sau đây là các bước tiêu chuẩn để vạch ra quá trình làm sạch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117" name="Google Shape;117;p24"/>
          <p:cNvPicPr preferRelativeResize="0"/>
          <p:nvPr/>
        </p:nvPicPr>
        <p:blipFill rotWithShape="1">
          <a:blip r:embed="rId3">
            <a:alphaModFix/>
          </a:blip>
          <a:srcRect b="0" l="0" r="0" t="0"/>
          <a:stretch/>
        </p:blipFill>
        <p:spPr>
          <a:xfrm>
            <a:off x="3321450" y="2508200"/>
            <a:ext cx="4518323" cy="2226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5"/>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23" name="Google Shape;123;p25"/>
          <p:cNvSpPr txBox="1"/>
          <p:nvPr/>
        </p:nvSpPr>
        <p:spPr>
          <a:xfrm>
            <a:off x="467100" y="647400"/>
            <a:ext cx="8209800" cy="25257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chemeClr val="dk1"/>
              </a:buClr>
              <a:buSzPts val="1600"/>
              <a:buFont typeface="Arial"/>
              <a:buNone/>
            </a:pPr>
            <a:r xmlns:a="http://schemas.openxmlformats.org/drawingml/2006/main">
              <a:rPr b="1" i="0" lang="vi" sz="1600" u="none" cap="none" strike="noStrike">
                <a:solidFill>
                  <a:srgbClr val="00517F"/>
                </a:solidFill>
                <a:highlight>
                  <a:schemeClr val="lt1"/>
                </a:highlight>
                <a:latin typeface="Arial"/>
                <a:ea typeface="Arial"/>
                <a:cs typeface="Arial"/>
                <a:sym typeface="Arial"/>
              </a:rPr>
              <a:t>1. Dữ liệu bị thiếu là gì?</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50000"/>
              </a:lnSpc>
              <a:spcBef>
                <a:spcPts val="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Thiếu dữ liệu là hiện tượng thiếu một số giá trị trong tập dữ liệu. Các vị trí bị thiếu đó có thể được biểu diễn bằng số 0, số âm, dấu cách hoặc ký tự đặc biệt.</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80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Hiện tượng này có thể do sai sót trong quá trình thu thập dữ liệu, hoặc dữ liệu bị hỏng (hỏng) trong quá trình lưu trữ và trao đổi.</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800"/>
              </a:spcBef>
              <a:spcAft>
                <a:spcPts val="8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Hầu hết các thuật toán ML không thể hoạt động với Dữ liệu bị thiếu, hoặc nếu có, kết quả không đáng tin cậy. Do đó, chúng ta cần loại bỏ vấn đề này trước khi thực hiện các bước mô hình hóa dữ liệu.</a:t>
            </a:r>
            <a:endParaRPr xmlns:a="http://schemas.openxmlformats.org/drawingml/2006/main" b="0" i="0" sz="1100" u="none" cap="none" strike="noStrike">
              <a:solidFill>
                <a:schemeClr val="dk1"/>
              </a:solidFill>
              <a:latin typeface="Consolas"/>
              <a:ea typeface="Consolas"/>
              <a:cs typeface="Consolas"/>
              <a:sym typeface="Consolas"/>
            </a:endParaRPr>
          </a:p>
        </p:txBody>
      </p:sp>
      <p:pic>
        <p:nvPicPr>
          <p:cNvPr id="124" name="Google Shape;124;p25"/>
          <p:cNvPicPr preferRelativeResize="0"/>
          <p:nvPr/>
        </p:nvPicPr>
        <p:blipFill rotWithShape="1">
          <a:blip r:embed="rId3">
            <a:alphaModFix/>
          </a:blip>
          <a:srcRect b="0" l="0" r="0" t="0"/>
          <a:stretch/>
        </p:blipFill>
        <p:spPr>
          <a:xfrm>
            <a:off x="5716744" y="3173099"/>
            <a:ext cx="3069181" cy="1542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30" name="Google Shape;130;p26"/>
          <p:cNvSpPr txBox="1"/>
          <p:nvPr/>
        </p:nvSpPr>
        <p:spPr>
          <a:xfrm>
            <a:off x="467100" y="647400"/>
            <a:ext cx="8209800" cy="15801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15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Nhập khẩu gấu trúc</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15000"/>
              </a:lnSpc>
              <a:spcBef>
                <a:spcPts val="0"/>
              </a:spcBef>
              <a:spcAft>
                <a:spcPts val="0"/>
              </a:spcAft>
              <a:buClr>
                <a:schemeClr val="dk1"/>
              </a:buClr>
              <a:buSzPts val="1100"/>
              <a:buFont typeface="Arial"/>
              <a:buNone/>
            </a:pPr>
            <a:r xmlns:a="http://schemas.openxmlformats.org/drawingml/2006/main">
              <a:rPr b="0" i="1" lang="vi" sz="1200" u="none" cap="none" strike="noStrike">
                <a:solidFill>
                  <a:srgbClr val="FF0000"/>
                </a:solidFill>
                <a:latin typeface="Consolas"/>
                <a:ea typeface="Consolas"/>
                <a:cs typeface="Consolas"/>
                <a:sym typeface="Consolas"/>
              </a:rPr>
              <a:t>&gt;&gt;&gt; nhập gấu trúc dưới dạng pd</a:t>
            </a:r>
            <a:endParaRPr xmlns:a="http://schemas.openxmlformats.org/drawingml/2006/main" b="0" i="1" sz="1200" u="none" cap="none" strike="noStrike">
              <a:solidFill>
                <a:srgbClr val="FF0000"/>
              </a:solidFill>
              <a:latin typeface="Consolas"/>
              <a:ea typeface="Consolas"/>
              <a:cs typeface="Consolas"/>
              <a:sym typeface="Consolas"/>
            </a:endParaRPr>
          </a:p>
          <a:p>
            <a:pPr xmlns:a="http://schemas.openxmlformats.org/drawingml/2006/main" indent="0" lvl="0" marL="0" marR="0" rtl="0" algn="l">
              <a:lnSpc>
                <a:spcPct val="115000"/>
              </a:lnSpc>
              <a:spcBef>
                <a:spcPts val="800"/>
              </a:spcBef>
              <a:spcAft>
                <a:spcPts val="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Nhập tập dữ liệu</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15000"/>
              </a:lnSpc>
              <a:spcBef>
                <a:spcPts val="800"/>
              </a:spcBef>
              <a:spcAft>
                <a:spcPts val="0"/>
              </a:spcAft>
              <a:buClr>
                <a:schemeClr val="dk1"/>
              </a:buClr>
              <a:buSzPts val="1100"/>
              <a:buFont typeface="Arial"/>
              <a:buNone/>
            </a:pPr>
            <a:r xmlns:a="http://schemas.openxmlformats.org/drawingml/2006/main">
              <a:rPr b="0" i="1" lang="vi" sz="1200" u="none" cap="none" strike="noStrike">
                <a:solidFill>
                  <a:srgbClr val="FF0000"/>
                </a:solidFill>
                <a:latin typeface="Consolas"/>
                <a:ea typeface="Consolas"/>
                <a:cs typeface="Consolas"/>
                <a:sym typeface="Consolas"/>
              </a:rPr>
              <a:t>&gt;&gt;&gt; data = pd.read_csv (/content/Iris.csv)</a:t>
            </a:r>
            <a:endParaRPr xmlns:a="http://schemas.openxmlformats.org/drawingml/2006/main" b="0" i="1" sz="1200" u="none" cap="none" strike="noStrike">
              <a:solidFill>
                <a:srgbClr val="FF0000"/>
              </a:solidFill>
              <a:latin typeface="Consolas"/>
              <a:ea typeface="Consolas"/>
              <a:cs typeface="Consolas"/>
              <a:sym typeface="Consolas"/>
            </a:endParaRPr>
          </a:p>
          <a:p>
            <a:pPr xmlns:a="http://schemas.openxmlformats.org/drawingml/2006/main" indent="0" lvl="0" marL="0" marR="0" rtl="0" algn="l">
              <a:lnSpc>
                <a:spcPct val="115000"/>
              </a:lnSpc>
              <a:spcBef>
                <a:spcPts val="800"/>
              </a:spcBef>
              <a:spcAft>
                <a:spcPts val="800"/>
              </a:spcAft>
              <a:buClr>
                <a:schemeClr val="dk1"/>
              </a:buClr>
              <a:buSzPts val="1100"/>
              <a:buFont typeface="Arial"/>
              <a:buNone/>
            </a:pPr>
            <a:r xmlns:a="http://schemas.openxmlformats.org/drawingml/2006/main">
              <a:rPr b="0" i="1" lang="vi" sz="1200" u="none" cap="none" strike="noStrike">
                <a:solidFill>
                  <a:srgbClr val="FF0000"/>
                </a:solidFill>
                <a:latin typeface="Consolas"/>
                <a:ea typeface="Consolas"/>
                <a:cs typeface="Consolas"/>
                <a:sym typeface="Consolas"/>
              </a:rPr>
              <a:t>&gt;&gt;&gt; data.head ()</a:t>
            </a:r>
            <a:endParaRPr xmlns:a="http://schemas.openxmlformats.org/drawingml/2006/main" b="0" i="0" sz="1350" u="none" cap="none" strike="noStrike">
              <a:solidFill>
                <a:srgbClr val="222222"/>
              </a:solidFill>
              <a:highlight>
                <a:srgbClr val="FFFFFF"/>
              </a:highlight>
              <a:latin typeface="Arial"/>
              <a:ea typeface="Arial"/>
              <a:cs typeface="Arial"/>
              <a:sym typeface="Arial"/>
            </a:endParaRPr>
          </a:p>
        </p:txBody>
      </p:sp>
      <p:pic>
        <p:nvPicPr>
          <p:cNvPr id="131" name="Google Shape;131;p26"/>
          <p:cNvPicPr preferRelativeResize="0"/>
          <p:nvPr/>
        </p:nvPicPr>
        <p:blipFill rotWithShape="1">
          <a:blip r:embed="rId3">
            <a:alphaModFix/>
          </a:blip>
          <a:srcRect b="0" l="0" r="0" t="0"/>
          <a:stretch/>
        </p:blipFill>
        <p:spPr>
          <a:xfrm>
            <a:off x="2335050" y="2518200"/>
            <a:ext cx="5867400" cy="185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nvSpPr>
        <p:spPr>
          <a:xfrm>
            <a:off x="450050" y="54950"/>
            <a:ext cx="6714900" cy="392100"/>
          </a:xfrm>
          <a:prstGeom prst="rect">
            <a:avLst/>
          </a:prstGeom>
          <a:noFill/>
          <a:ln>
            <a:noFill/>
          </a:ln>
        </p:spPr>
        <p:txBody>
          <a:bodyPr anchorCtr="0" anchor="ctr" bIns="17150" lIns="34275" spcFirstLastPara="1" rIns="34275" wrap="square" tIns="17150">
            <a:noAutofit/>
          </a:bodyPr>
          <a:lstStyle/>
          <a:p>
            <a:pPr xmlns:a="http://schemas.openxmlformats.org/drawingml/2006/main" indent="0" lvl="0" marL="0" marR="0" rtl="0" algn="l">
              <a:lnSpc>
                <a:spcPct val="100000"/>
              </a:lnSpc>
              <a:spcBef>
                <a:spcPts val="0"/>
              </a:spcBef>
              <a:spcAft>
                <a:spcPts val="0"/>
              </a:spcAft>
              <a:buClr>
                <a:schemeClr val="dk1"/>
              </a:buClr>
              <a:buSzPts val="3600"/>
              <a:buFont typeface="Arial"/>
              <a:buNone/>
            </a:pPr>
            <a:r xmlns:a="http://schemas.openxmlformats.org/drawingml/2006/main">
              <a:rPr b="0" i="0" lang="vi" sz="3600" u="none" cap="none" strike="noStrike">
                <a:solidFill>
                  <a:srgbClr val="4F81BD"/>
                </a:solidFill>
                <a:latin typeface="Calibri"/>
                <a:ea typeface="Calibri"/>
                <a:cs typeface="Calibri"/>
                <a:sym typeface="Calibri"/>
              </a:rPr>
              <a:t>II. Xử lý dữ liệu bị thiếu</a:t>
            </a:r>
            <a:endParaRPr xmlns:a="http://schemas.openxmlformats.org/drawingml/2006/main" b="0" i="0" sz="3600" u="none" cap="none" strike="noStrike">
              <a:solidFill>
                <a:srgbClr val="4F81BD"/>
              </a:solidFill>
              <a:latin typeface="Calibri"/>
              <a:ea typeface="Calibri"/>
              <a:cs typeface="Calibri"/>
              <a:sym typeface="Calibri"/>
            </a:endParaRPr>
          </a:p>
        </p:txBody>
      </p:sp>
      <p:sp>
        <p:nvSpPr>
          <p:cNvPr id="137" name="Google Shape;137;p27"/>
          <p:cNvSpPr txBox="1"/>
          <p:nvPr/>
        </p:nvSpPr>
        <p:spPr>
          <a:xfrm>
            <a:off x="467100" y="647400"/>
            <a:ext cx="4003200" cy="2760300"/>
          </a:xfrm>
          <a:prstGeom prst="rect">
            <a:avLst/>
          </a:prstGeom>
          <a:noFill/>
          <a:ln>
            <a:noFill/>
          </a:ln>
        </p:spPr>
        <p:txBody>
          <a:bodyPr anchorCtr="0" anchor="t" bIns="91425" lIns="91425" spcFirstLastPara="1" rIns="91425" wrap="square" tIns="91425">
            <a:spAutoFit/>
          </a:bodyPr>
          <a:lstStyle/>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0" lang="vi" sz="1600" u="none" cap="none" strike="noStrike">
                <a:solidFill>
                  <a:srgbClr val="00517F"/>
                </a:solidFill>
                <a:highlight>
                  <a:srgbClr val="FFFFFF"/>
                </a:highlight>
                <a:latin typeface="Arial"/>
                <a:ea typeface="Arial"/>
                <a:cs typeface="Arial"/>
                <a:sym typeface="Arial"/>
              </a:rPr>
              <a:t>2. Phát hiện thiếu dữ liệu</a:t>
            </a:r>
            <a:endParaRPr xmlns:a="http://schemas.openxmlformats.org/drawingml/2006/main" b="1" i="0" sz="1600" u="none" cap="none" strike="noStrike">
              <a:solidFill>
                <a:srgbClr val="00517F"/>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1" i="1" lang="vi" sz="1350" u="none" cap="none" strike="noStrike">
                <a:solidFill>
                  <a:srgbClr val="222222"/>
                </a:solidFill>
                <a:highlight>
                  <a:srgbClr val="FFFFFF"/>
                </a:highlight>
                <a:latin typeface="Arial"/>
                <a:ea typeface="Arial"/>
                <a:cs typeface="Arial"/>
                <a:sym typeface="Arial"/>
              </a:rPr>
              <a:t>Có 4 cách để tìm giá trị null nếu có trong tập dữ liệu:</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t/>
            </a:r>
            <a:endParaRPr xmlns:a="http://schemas.openxmlformats.org/drawingml/2006/main" b="1" i="1" sz="1350" u="none" cap="none" strike="noStrike">
              <a:solidFill>
                <a:srgbClr val="222222"/>
              </a:solidFill>
              <a:highlight>
                <a:srgbClr val="FFFFFF"/>
              </a:highlight>
              <a:latin typeface="Arial"/>
              <a:ea typeface="Arial"/>
              <a:cs typeface="Arial"/>
              <a:sym typeface="Arial"/>
            </a:endParaRPr>
          </a:p>
          <a:p>
            <a:pPr xmlns:a="http://schemas.openxmlformats.org/drawingml/2006/main" indent="0" lvl="0" marL="0" marR="0" rtl="0" algn="l">
              <a:lnSpc>
                <a:spcPct val="150000"/>
              </a:lnSpc>
              <a:spcBef>
                <a:spcPts val="0"/>
              </a:spcBef>
              <a:spcAft>
                <a:spcPts val="0"/>
              </a:spcAft>
              <a:buClr>
                <a:srgbClr val="000000"/>
              </a:buClr>
              <a:buSzPts val="16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 Sử dụng hàm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isnull ()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0" i="0" lang="vi" sz="1200" u="none" cap="none" strike="noStrike">
                <a:solidFill>
                  <a:srgbClr val="FF0000"/>
                </a:solidFill>
                <a:highlight>
                  <a:srgbClr val="FFFFFF"/>
                </a:highlight>
                <a:latin typeface="Consolas"/>
                <a:ea typeface="Consolas"/>
                <a:cs typeface="Consolas"/>
                <a:sym typeface="Consolas"/>
              </a:rPr>
              <a:t>data.isnull ()</a:t>
            </a:r>
            <a:endParaRPr xmlns:a="http://schemas.openxmlformats.org/drawingml/2006/main" b="0" i="0" sz="1100" u="none" cap="none" strike="noStrike">
              <a:solidFill>
                <a:schemeClr val="dk1"/>
              </a:solidFill>
              <a:latin typeface="Consolas"/>
              <a:ea typeface="Consolas"/>
              <a:cs typeface="Consolas"/>
              <a:sym typeface="Consolas"/>
            </a:endParaRPr>
          </a:p>
          <a:p>
            <a:pPr xmlns:a="http://schemas.openxmlformats.org/drawingml/2006/main" indent="0" lvl="0" marL="0" marR="0" rtl="0" algn="l">
              <a:lnSpc>
                <a:spcPct val="150000"/>
              </a:lnSpc>
              <a:spcBef>
                <a:spcPts val="1000"/>
              </a:spcBef>
              <a:spcAft>
                <a:spcPts val="800"/>
              </a:spcAft>
              <a:buClr>
                <a:schemeClr val="dk1"/>
              </a:buClr>
              <a:buSzPts val="1100"/>
              <a:buFont typeface="Arial"/>
              <a:buNone/>
            </a:pPr>
            <a:r xmlns:a="http://schemas.openxmlformats.org/drawingml/2006/main">
              <a:rPr b="0" i="0" lang="vi" sz="1350" u="none" cap="none" strike="noStrike">
                <a:solidFill>
                  <a:srgbClr val="222222"/>
                </a:solidFill>
                <a:highlight>
                  <a:srgbClr val="FFFFFF"/>
                </a:highlight>
                <a:latin typeface="Arial"/>
                <a:ea typeface="Arial"/>
                <a:cs typeface="Arial"/>
                <a:sym typeface="Arial"/>
              </a:rPr>
              <a:t>Hàm này cung cấp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boolean</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 </a:t>
            </a:r>
            <a:r xmlns:a="http://schemas.openxmlformats.org/drawingml/2006/main">
              <a:rPr b="1" i="1" lang="vi" sz="1350" u="none" cap="none" strike="noStrike">
                <a:solidFill>
                  <a:srgbClr val="222222"/>
                </a:solidFill>
                <a:highlight>
                  <a:srgbClr val="FFFFFF"/>
                </a:highlight>
                <a:latin typeface="Arial"/>
                <a:ea typeface="Arial"/>
                <a:cs typeface="Arial"/>
                <a:sym typeface="Arial"/>
              </a:rPr>
              <a:t>giá trị </a:t>
            </a:r>
            <a:r xmlns:a="http://schemas.openxmlformats.org/drawingml/2006/main">
              <a:rPr b="0" i="0" lang="vi" sz="1350" u="none" cap="none" strike="noStrike">
                <a:solidFill>
                  <a:srgbClr val="222222"/>
                </a:solidFill>
                <a:highlight>
                  <a:srgbClr val="FFFFFF"/>
                </a:highlight>
                <a:latin typeface="Arial"/>
                <a:ea typeface="Arial"/>
                <a:cs typeface="Arial"/>
                <a:sym typeface="Arial"/>
              </a:rPr>
              <a:t>cho tập dữ liệu hoàn chỉnh để biết liệu có bất kỳ giá trị null nào hay không.</a:t>
            </a:r>
            <a:endParaRPr xmlns:a="http://schemas.openxmlformats.org/drawingml/2006/main" b="0" i="0" sz="1100" u="none" cap="none" strike="noStrike">
              <a:solidFill>
                <a:schemeClr val="dk1"/>
              </a:solidFill>
              <a:latin typeface="Consolas"/>
              <a:ea typeface="Consolas"/>
              <a:cs typeface="Consolas"/>
              <a:sym typeface="Consolas"/>
            </a:endParaRPr>
          </a:p>
        </p:txBody>
      </p:sp>
      <p:pic>
        <p:nvPicPr>
          <p:cNvPr id="138" name="Google Shape;138;p27"/>
          <p:cNvPicPr preferRelativeResize="0"/>
          <p:nvPr/>
        </p:nvPicPr>
        <p:blipFill rotWithShape="1">
          <a:blip r:embed="rId3">
            <a:alphaModFix/>
          </a:blip>
          <a:srcRect b="0" l="0" r="0" t="0"/>
          <a:stretch/>
        </p:blipFill>
        <p:spPr>
          <a:xfrm>
            <a:off x="4470275" y="1608850"/>
            <a:ext cx="4482898" cy="294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